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84" r:id="rId5"/>
    <p:sldId id="288" r:id="rId6"/>
    <p:sldId id="287" r:id="rId7"/>
    <p:sldId id="289" r:id="rId8"/>
    <p:sldId id="312" r:id="rId9"/>
    <p:sldId id="296" r:id="rId10"/>
    <p:sldId id="297" r:id="rId11"/>
    <p:sldId id="295" r:id="rId12"/>
    <p:sldId id="291" r:id="rId13"/>
    <p:sldId id="298" r:id="rId14"/>
    <p:sldId id="299" r:id="rId15"/>
    <p:sldId id="313" r:id="rId16"/>
    <p:sldId id="302" r:id="rId17"/>
    <p:sldId id="303" r:id="rId18"/>
    <p:sldId id="304" r:id="rId19"/>
    <p:sldId id="305" r:id="rId20"/>
    <p:sldId id="306" r:id="rId21"/>
    <p:sldId id="328" r:id="rId22"/>
    <p:sldId id="307" r:id="rId23"/>
    <p:sldId id="314" r:id="rId24"/>
    <p:sldId id="308" r:id="rId25"/>
    <p:sldId id="309" r:id="rId26"/>
    <p:sldId id="327" r:id="rId27"/>
    <p:sldId id="259" r:id="rId28"/>
    <p:sldId id="283" r:id="rId29"/>
    <p:sldId id="261" r:id="rId30"/>
    <p:sldId id="317" r:id="rId31"/>
    <p:sldId id="285" r:id="rId32"/>
    <p:sldId id="286" r:id="rId33"/>
    <p:sldId id="318" r:id="rId34"/>
    <p:sldId id="319" r:id="rId35"/>
    <p:sldId id="263" r:id="rId36"/>
    <p:sldId id="264" r:id="rId37"/>
    <p:sldId id="265" r:id="rId38"/>
    <p:sldId id="320" r:id="rId39"/>
    <p:sldId id="290" r:id="rId40"/>
    <p:sldId id="321" r:id="rId41"/>
    <p:sldId id="292" r:id="rId42"/>
    <p:sldId id="293" r:id="rId43"/>
    <p:sldId id="322" r:id="rId44"/>
    <p:sldId id="323" r:id="rId45"/>
    <p:sldId id="324" r:id="rId46"/>
    <p:sldId id="325" r:id="rId47"/>
    <p:sldId id="326" r:id="rId48"/>
    <p:sldId id="316" r:id="rId49"/>
    <p:sldId id="310" r:id="rId50"/>
    <p:sldId id="311" r:id="rId51"/>
    <p:sldId id="315" r:id="rId52"/>
    <p:sldId id="294" r:id="rId53"/>
    <p:sldId id="256" r:id="rId5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E42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6127" autoAdjust="0"/>
  </p:normalViewPr>
  <p:slideViewPr>
    <p:cSldViewPr snapToGrid="0" showGuides="1">
      <p:cViewPr varScale="1">
        <p:scale>
          <a:sx n="118" d="100"/>
          <a:sy n="118" d="100"/>
        </p:scale>
        <p:origin x="1696" y="208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assan\Desktop\seminar_mohamma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assan\Desktop\seminar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1920*1080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Sheet1!$A$2:$A$7</c:f>
              <c:numCache>
                <c:formatCode>General</c:formatCode>
                <c:ptCount val="6"/>
                <c:pt idx="0" formatCode="#,##0.0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0-C84B-879E-9BCA6F79925D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numpy original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Sheet1!$B$2:$B$7</c:f>
              <c:numCache>
                <c:formatCode>#,##0.00000</c:formatCode>
                <c:ptCount val="6"/>
                <c:pt idx="0">
                  <c:v>13.730617761611899</c:v>
                </c:pt>
                <c:pt idx="1">
                  <c:v>13.585503339767399</c:v>
                </c:pt>
                <c:pt idx="2">
                  <c:v>13.552841424942001</c:v>
                </c:pt>
                <c:pt idx="3">
                  <c:v>13.854689836502001</c:v>
                </c:pt>
                <c:pt idx="4">
                  <c:v>13.8398988246917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20-C84B-879E-9BCA6F79925D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np -&gt; cp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Sheet1!$C$2:$C$7</c:f>
              <c:numCache>
                <c:formatCode>#,##0.00000</c:formatCode>
                <c:ptCount val="6"/>
                <c:pt idx="0">
                  <c:v>3.7386786937713601</c:v>
                </c:pt>
                <c:pt idx="1">
                  <c:v>3.7651169300079301</c:v>
                </c:pt>
                <c:pt idx="2">
                  <c:v>3.6820480823516801</c:v>
                </c:pt>
                <c:pt idx="3">
                  <c:v>3.7159578800201398</c:v>
                </c:pt>
                <c:pt idx="4">
                  <c:v>3.69002032279968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20-C84B-879E-9BCA6F799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6247600"/>
        <c:axId val="1426171392"/>
      </c:barChart>
      <c:catAx>
        <c:axId val="14262476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H"/>
          </a:p>
        </c:txPr>
        <c:crossAx val="1426171392"/>
        <c:crosses val="autoZero"/>
        <c:auto val="1"/>
        <c:lblAlgn val="ctr"/>
        <c:lblOffset val="100"/>
        <c:noMultiLvlLbl val="0"/>
      </c:catAx>
      <c:valAx>
        <c:axId val="142617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H"/>
          </a:p>
        </c:txPr>
        <c:crossAx val="142624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B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example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工作表1!$A$2:$A$15</c:f>
              <c:strCache>
                <c:ptCount val="14"/>
                <c:pt idx="0">
                  <c:v>numpy original</c:v>
                </c:pt>
                <c:pt idx="5">
                  <c:v>overall(s)</c:v>
                </c:pt>
                <c:pt idx="6">
                  <c:v>np -&gt; cp</c:v>
                </c:pt>
                <c:pt idx="11">
                  <c:v>overall(s)</c:v>
                </c:pt>
                <c:pt idx="13">
                  <c:v>speedup</c:v>
                </c:pt>
              </c:strCache>
            </c:strRef>
          </c:cat>
          <c:val>
            <c:numRef>
              <c:f>工作表1!$B$2:$B$15</c:f>
              <c:numCache>
                <c:formatCode>#,##0.00000</c:formatCode>
                <c:ptCount val="14"/>
                <c:pt idx="0">
                  <c:v>13.730617761611899</c:v>
                </c:pt>
                <c:pt idx="1">
                  <c:v>13.585503339767399</c:v>
                </c:pt>
                <c:pt idx="2">
                  <c:v>13.552841424942001</c:v>
                </c:pt>
                <c:pt idx="3">
                  <c:v>13.854689836502001</c:v>
                </c:pt>
                <c:pt idx="4">
                  <c:v>13.8398988246917</c:v>
                </c:pt>
                <c:pt idx="5">
                  <c:v>13.712710237503</c:v>
                </c:pt>
                <c:pt idx="6">
                  <c:v>3.7386786937713601</c:v>
                </c:pt>
                <c:pt idx="7">
                  <c:v>3.7651169300079301</c:v>
                </c:pt>
                <c:pt idx="8">
                  <c:v>3.6820480823516801</c:v>
                </c:pt>
                <c:pt idx="9">
                  <c:v>3.7159578800201398</c:v>
                </c:pt>
                <c:pt idx="10">
                  <c:v>3.69002032279968</c:v>
                </c:pt>
                <c:pt idx="11">
                  <c:v>3.7183643817901584</c:v>
                </c:pt>
                <c:pt idx="13">
                  <c:v>3.6926498728458319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F9-0749-8266-E0726FA33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0872944"/>
        <c:axId val="620874592"/>
      </c:lineChart>
      <c:catAx>
        <c:axId val="62087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H"/>
          </a:p>
        </c:txPr>
        <c:crossAx val="620874592"/>
        <c:crosses val="autoZero"/>
        <c:auto val="1"/>
        <c:lblAlgn val="ctr"/>
        <c:lblOffset val="100"/>
        <c:noMultiLvlLbl val="0"/>
      </c:catAx>
      <c:valAx>
        <c:axId val="62087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.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H"/>
          </a:p>
        </c:txPr>
        <c:crossAx val="62087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B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20.07.23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20.07.23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</a:t>
            </a:r>
            <a:r>
              <a:rPr lang="en-US" altLang="zh-CN" dirty="0"/>
              <a:t>e: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51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</a:t>
            </a:r>
            <a:r>
              <a:rPr lang="en-US" altLang="zh-CN" dirty="0"/>
              <a:t>e: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F93703-73BA-47D5-8B02-C172375928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90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</a:t>
            </a:r>
            <a:r>
              <a:rPr lang="en-US" altLang="zh-CN" dirty="0"/>
              <a:t>e: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90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</a:t>
            </a:r>
            <a:r>
              <a:rPr lang="en-US" altLang="zh-CN" dirty="0"/>
              <a:t>e: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5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3" y="3042516"/>
            <a:ext cx="3732625" cy="77296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49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32A9FC5C-493F-49C1-98F3-CCD0749E4F46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90" name="Grafik 3">
            <a:extLst>
              <a:ext uri="{FF2B5EF4-FFF2-40B4-BE49-F238E27FC236}">
                <a16:creationId xmlns:a16="http://schemas.microsoft.com/office/drawing/2014/main" id="{4ADEAF76-AD0A-4156-897E-5196114BAC0B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D792344F-E16E-46B0-8254-E5D6F1269D32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37BDA980-777A-48C6-B791-4FE5C214BB5B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AF412EF-4A51-4CAA-9155-5B6A1E337E4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F71B0F5-23A7-475C-A5FC-C98A73B7B4D6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D6DAFD31-9A7A-4234-B964-EB010FDB8E20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E32D9A0-4C95-4686-AF77-6079A82FD5FB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883CD587-420E-4DD4-A7A2-31FB511A2E46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E3F20AAF-271F-45F9-A2AD-849BB2606E21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4C03CB6-FD87-44BB-9D25-15FB5C08E554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EBB315C8-0398-449B-A868-AB37DD30D180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8CEDA761-3382-4A6F-9BD8-EE3A281181D3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FEE7C79-E429-42BB-A4B7-221FB180F8A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08F27F8E-E42C-43F4-BA99-2FBF390DEEFD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74F1FCA2-5BE9-47A0-91A4-9E79BCC74A9E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B4624C8A-8747-43FA-8722-54AB8EAF0DD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F56A69A-E084-48DD-A2B4-AFF86F248723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68472785-83F8-432B-899C-3A3D1BAF37D3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3E1EE3C-16E8-4695-9F0B-F60D2F0E44A9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51D9BAE-9038-490C-A0F7-2F1D800A446D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D8614FE-47FE-4BC6-8494-74EF83C7D41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95E5E676-287D-40AB-8B1E-6F75E647C75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368E6FC7-2A69-4746-AE74-58002B740780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FEE6B0E-CFEE-493D-B324-845D2CF34736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E56A173D-8E65-4B1D-8C9D-958551B42D5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925E02D-2CC2-4667-BB0C-F19CDB1DBA1E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BAD48991-A532-43B3-9E95-62F11A304C60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02C6746C-CEAC-4EE0-B8BA-5D70F60663E5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05A72C58-4DE0-4C38-BB80-556FEEC3C656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A0E61649-3F7E-4C8C-83F1-C66D8EA9E87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3F6D80B1-68B2-42A7-A0B9-EA0DF016CA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3E06D477-A922-4FCD-BE95-3F7F2F30D75F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971F639B-A3DD-4507-85A8-F5F4D5D32BD0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51DEA9D9-EC08-4658-B795-B6A2BB9D56CB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2820FAB4-A19F-4AF2-8A19-DF0C1D1F498B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DE4BCDB-A580-4A9F-A5BB-89E52A711B91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831F12DF-1D05-40FC-9882-BC12982CFC8B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8D5E3ED4-BC93-448B-A458-7FB03C974CFC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D87BD898-325B-46AB-B66D-5D8C41E91BAD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D423DCF8-DEE3-4BFD-9B18-63507D079DB4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236FD39F-A3FE-4AFA-920A-B313EC35A4CB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3E8E8E81-D956-4435-A47C-3D9002D81511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62ABAA15-CBF5-4139-A9FB-27BDA1506197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8FC7C13A-9061-428A-A3B8-DA298F794BB8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052F6BF-CF02-4FB3-A972-0CD12B4C27BC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2B34AF1-BB4F-4D82-8FC7-9A4492B57326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8B3E9D2B-56A3-4B92-8907-5F9361C8A42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BE8E08BA-D78B-479C-9C71-006F6DF68A66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67DCB55-6246-4273-84EB-9D951ADA6486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AB3C512A-6ED7-4FA0-AF79-0D13D45AB668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098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9" y="3431381"/>
            <a:ext cx="2678400" cy="2769394"/>
          </a:xfr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5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D385-D052-45A7-A34E-3E822934D54A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8368310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8368310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151FE1DD-A4DE-4DE0-AB01-FD3BAC83F3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3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0E84-2931-4159-9A31-A2C1575893CD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65474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5474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8144F7FD-28FD-444B-8ECE-FC43765B79D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90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4E3A7-BE36-4211-9A99-BDFEBFAE1945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79729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79729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34233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34233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F2D9D4FD-EB70-4EB8-B80A-2EA29FBFE6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03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6C5F-B65F-48F2-9035-C0C288B7593A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8366525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F57BDCD3-0281-4244-8EA0-F5395782D8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023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347C-36AC-484D-8585-6EDE7628A904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65474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B45CB1A-66FB-4C45-BAA6-D359C744CF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00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B043-C23F-4CB5-8DEB-24C938D865FE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646" y="1631156"/>
            <a:ext cx="2678400" cy="4569620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8738" y="1631157"/>
            <a:ext cx="5522814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E5D2714-EC07-4974-BFC0-E1EEC11C540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35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DE703-49D2-427D-8DB6-C22E18E4739D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5" name="Textplatzhalter 9">
            <a:extLst>
              <a:ext uri="{FF2B5EF4-FFF2-40B4-BE49-F238E27FC236}">
                <a16:creationId xmlns:a16="http://schemas.microsoft.com/office/drawing/2014/main" id="{DD322FE5-6632-4CD2-99F1-1B9DDBF713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2" name="Freihandform: Form 43">
            <a:extLst>
              <a:ext uri="{FF2B5EF4-FFF2-40B4-BE49-F238E27FC236}">
                <a16:creationId xmlns:a16="http://schemas.microsoft.com/office/drawing/2014/main" id="{CF1D3318-7730-5E44-A301-6BE2170DD977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77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695A-07DF-48A6-B511-6EBF6A1BC88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2D675CD-AEF9-40D8-9E51-B443137C3F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379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25FD-5ECE-407C-98A6-C9E13C48FCF2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388738" y="1631156"/>
            <a:ext cx="8368310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135000" rIns="135000" bIns="135000" rtlCol="0" anchor="ctr"/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72893" y="2835964"/>
            <a:ext cx="5400000" cy="2160000"/>
          </a:xfrm>
        </p:spPr>
        <p:txBody>
          <a:bodyPr rIns="0" anchor="ctr" anchorCtr="0">
            <a:normAutofit/>
          </a:bodyPr>
          <a:lstStyle>
            <a:lvl1pPr algn="ctr">
              <a:defRPr sz="16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694BF9-6C56-4C82-A0DE-EEB0A7319B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55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D239-896A-47BB-A7EB-2B80C8420A35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7143" y="1632185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54749" y="1632185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7143" y="2355534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54749" y="2355534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7143" y="452558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54749" y="4525581"/>
            <a:ext cx="238591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7143" y="3078883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54749" y="3078883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143" y="3802232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4749" y="380223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77143" y="524893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5474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32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36904-323F-4EC7-8C1A-363CEE0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019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38" y="2843231"/>
            <a:ext cx="8368309" cy="1171539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36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434E3959-956B-416F-A7BA-D4138BF69F03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4" name="Grafik 3">
            <a:extLst>
              <a:ext uri="{FF2B5EF4-FFF2-40B4-BE49-F238E27FC236}">
                <a16:creationId xmlns:a16="http://schemas.microsoft.com/office/drawing/2014/main" id="{EBC073C6-C351-4E47-A02E-749AE423EAC7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5" name="Freihandform: Form 190">
              <a:extLst>
                <a:ext uri="{FF2B5EF4-FFF2-40B4-BE49-F238E27FC236}">
                  <a16:creationId xmlns:a16="http://schemas.microsoft.com/office/drawing/2014/main" id="{21A6239F-90DD-3240-B293-55B453D7FBF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1">
              <a:extLst>
                <a:ext uri="{FF2B5EF4-FFF2-40B4-BE49-F238E27FC236}">
                  <a16:creationId xmlns:a16="http://schemas.microsoft.com/office/drawing/2014/main" id="{C01F47A9-7F13-3C42-8C50-CE4C3EB2862F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2">
              <a:extLst>
                <a:ext uri="{FF2B5EF4-FFF2-40B4-BE49-F238E27FC236}">
                  <a16:creationId xmlns:a16="http://schemas.microsoft.com/office/drawing/2014/main" id="{7E30473E-4C8F-5447-9CA0-386A5F30CC7C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3">
              <a:extLst>
                <a:ext uri="{FF2B5EF4-FFF2-40B4-BE49-F238E27FC236}">
                  <a16:creationId xmlns:a16="http://schemas.microsoft.com/office/drawing/2014/main" id="{3D40ED8E-33E3-574C-9EE2-783E54E01B37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4">
              <a:extLst>
                <a:ext uri="{FF2B5EF4-FFF2-40B4-BE49-F238E27FC236}">
                  <a16:creationId xmlns:a16="http://schemas.microsoft.com/office/drawing/2014/main" id="{0B69BF0E-7906-C049-AA8B-72B4C3ED4B02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5">
              <a:extLst>
                <a:ext uri="{FF2B5EF4-FFF2-40B4-BE49-F238E27FC236}">
                  <a16:creationId xmlns:a16="http://schemas.microsoft.com/office/drawing/2014/main" id="{CA596992-1F3A-7840-B25A-A515DD2FD01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6">
              <a:extLst>
                <a:ext uri="{FF2B5EF4-FFF2-40B4-BE49-F238E27FC236}">
                  <a16:creationId xmlns:a16="http://schemas.microsoft.com/office/drawing/2014/main" id="{0C67EAFF-7D77-9348-BD30-E884DC7E7191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7">
              <a:extLst>
                <a:ext uri="{FF2B5EF4-FFF2-40B4-BE49-F238E27FC236}">
                  <a16:creationId xmlns:a16="http://schemas.microsoft.com/office/drawing/2014/main" id="{4940F7CC-CB13-C74D-B1A8-F6AC702514A6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98">
              <a:extLst>
                <a:ext uri="{FF2B5EF4-FFF2-40B4-BE49-F238E27FC236}">
                  <a16:creationId xmlns:a16="http://schemas.microsoft.com/office/drawing/2014/main" id="{3A080EBC-5B2D-6746-8291-16111C01C226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99">
              <a:extLst>
                <a:ext uri="{FF2B5EF4-FFF2-40B4-BE49-F238E27FC236}">
                  <a16:creationId xmlns:a16="http://schemas.microsoft.com/office/drawing/2014/main" id="{ADFC546C-C446-8945-940A-B59914298D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0">
              <a:extLst>
                <a:ext uri="{FF2B5EF4-FFF2-40B4-BE49-F238E27FC236}">
                  <a16:creationId xmlns:a16="http://schemas.microsoft.com/office/drawing/2014/main" id="{55D37AD5-EF33-AB45-8D35-E2BB0CB1AA05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1">
              <a:extLst>
                <a:ext uri="{FF2B5EF4-FFF2-40B4-BE49-F238E27FC236}">
                  <a16:creationId xmlns:a16="http://schemas.microsoft.com/office/drawing/2014/main" id="{91501E29-AAAB-9941-ADE9-99A950BC5F47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2">
              <a:extLst>
                <a:ext uri="{FF2B5EF4-FFF2-40B4-BE49-F238E27FC236}">
                  <a16:creationId xmlns:a16="http://schemas.microsoft.com/office/drawing/2014/main" id="{87E0752F-594E-A24C-A342-B1A0655BEE48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3">
              <a:extLst>
                <a:ext uri="{FF2B5EF4-FFF2-40B4-BE49-F238E27FC236}">
                  <a16:creationId xmlns:a16="http://schemas.microsoft.com/office/drawing/2014/main" id="{185983AC-0F65-044C-9FB7-4066C3665239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4">
              <a:extLst>
                <a:ext uri="{FF2B5EF4-FFF2-40B4-BE49-F238E27FC236}">
                  <a16:creationId xmlns:a16="http://schemas.microsoft.com/office/drawing/2014/main" id="{A13426F2-37DE-D942-AA8A-2FB6BBC4CF6D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5">
              <a:extLst>
                <a:ext uri="{FF2B5EF4-FFF2-40B4-BE49-F238E27FC236}">
                  <a16:creationId xmlns:a16="http://schemas.microsoft.com/office/drawing/2014/main" id="{2D84B627-D2B6-AE46-846E-7D098A6B0AAF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6">
              <a:extLst>
                <a:ext uri="{FF2B5EF4-FFF2-40B4-BE49-F238E27FC236}">
                  <a16:creationId xmlns:a16="http://schemas.microsoft.com/office/drawing/2014/main" id="{E2771505-6BDA-194A-AC5F-AD995009F952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207">
              <a:extLst>
                <a:ext uri="{FF2B5EF4-FFF2-40B4-BE49-F238E27FC236}">
                  <a16:creationId xmlns:a16="http://schemas.microsoft.com/office/drawing/2014/main" id="{969ACC08-07BB-D143-A170-D5A3FB45B50C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208">
              <a:extLst>
                <a:ext uri="{FF2B5EF4-FFF2-40B4-BE49-F238E27FC236}">
                  <a16:creationId xmlns:a16="http://schemas.microsoft.com/office/drawing/2014/main" id="{5AA0AB42-75EF-994F-BF5B-AB3D60254915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09">
              <a:extLst>
                <a:ext uri="{FF2B5EF4-FFF2-40B4-BE49-F238E27FC236}">
                  <a16:creationId xmlns:a16="http://schemas.microsoft.com/office/drawing/2014/main" id="{66F6A80D-F3C9-F642-B852-917FD52C975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0">
              <a:extLst>
                <a:ext uri="{FF2B5EF4-FFF2-40B4-BE49-F238E27FC236}">
                  <a16:creationId xmlns:a16="http://schemas.microsoft.com/office/drawing/2014/main" id="{C1A93574-4721-4241-889C-E5058ED4F2A9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1">
              <a:extLst>
                <a:ext uri="{FF2B5EF4-FFF2-40B4-BE49-F238E27FC236}">
                  <a16:creationId xmlns:a16="http://schemas.microsoft.com/office/drawing/2014/main" id="{E3F04F16-36B4-F047-83D3-6F9E270599CC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2">
              <a:extLst>
                <a:ext uri="{FF2B5EF4-FFF2-40B4-BE49-F238E27FC236}">
                  <a16:creationId xmlns:a16="http://schemas.microsoft.com/office/drawing/2014/main" id="{6CF206A1-B194-F54E-8D57-5C2BBBC7BBF7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3">
              <a:extLst>
                <a:ext uri="{FF2B5EF4-FFF2-40B4-BE49-F238E27FC236}">
                  <a16:creationId xmlns:a16="http://schemas.microsoft.com/office/drawing/2014/main" id="{6B72E0E4-CFBF-4D48-BB0B-541E6BC62028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4">
              <a:extLst>
                <a:ext uri="{FF2B5EF4-FFF2-40B4-BE49-F238E27FC236}">
                  <a16:creationId xmlns:a16="http://schemas.microsoft.com/office/drawing/2014/main" id="{725EF8DB-42B4-E842-8924-12E34524E90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5">
              <a:extLst>
                <a:ext uri="{FF2B5EF4-FFF2-40B4-BE49-F238E27FC236}">
                  <a16:creationId xmlns:a16="http://schemas.microsoft.com/office/drawing/2014/main" id="{1FF4F9AE-5E8A-C944-BCD8-D4012301D689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6">
              <a:extLst>
                <a:ext uri="{FF2B5EF4-FFF2-40B4-BE49-F238E27FC236}">
                  <a16:creationId xmlns:a16="http://schemas.microsoft.com/office/drawing/2014/main" id="{FD62D4EF-91E8-1B48-814C-D05F18C6F6EF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7">
              <a:extLst>
                <a:ext uri="{FF2B5EF4-FFF2-40B4-BE49-F238E27FC236}">
                  <a16:creationId xmlns:a16="http://schemas.microsoft.com/office/drawing/2014/main" id="{03883C13-6B26-1E43-83FE-3D039C04F8EA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8">
              <a:extLst>
                <a:ext uri="{FF2B5EF4-FFF2-40B4-BE49-F238E27FC236}">
                  <a16:creationId xmlns:a16="http://schemas.microsoft.com/office/drawing/2014/main" id="{788A0430-955A-7849-95A9-113C312C606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19">
              <a:extLst>
                <a:ext uri="{FF2B5EF4-FFF2-40B4-BE49-F238E27FC236}">
                  <a16:creationId xmlns:a16="http://schemas.microsoft.com/office/drawing/2014/main" id="{9B177171-3AAB-8946-9FE6-F2EA48C244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0">
              <a:extLst>
                <a:ext uri="{FF2B5EF4-FFF2-40B4-BE49-F238E27FC236}">
                  <a16:creationId xmlns:a16="http://schemas.microsoft.com/office/drawing/2014/main" id="{12E0B25E-BA81-1E42-A44E-AB7E12B1BAA7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1">
              <a:extLst>
                <a:ext uri="{FF2B5EF4-FFF2-40B4-BE49-F238E27FC236}">
                  <a16:creationId xmlns:a16="http://schemas.microsoft.com/office/drawing/2014/main" id="{E1C04439-6196-A445-BF1B-4F015721BF2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2">
              <a:extLst>
                <a:ext uri="{FF2B5EF4-FFF2-40B4-BE49-F238E27FC236}">
                  <a16:creationId xmlns:a16="http://schemas.microsoft.com/office/drawing/2014/main" id="{7329FCED-BF8E-7745-82B4-546904906EC7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3">
              <a:extLst>
                <a:ext uri="{FF2B5EF4-FFF2-40B4-BE49-F238E27FC236}">
                  <a16:creationId xmlns:a16="http://schemas.microsoft.com/office/drawing/2014/main" id="{3B528201-4092-0645-84BB-187C02E39F6F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4">
              <a:extLst>
                <a:ext uri="{FF2B5EF4-FFF2-40B4-BE49-F238E27FC236}">
                  <a16:creationId xmlns:a16="http://schemas.microsoft.com/office/drawing/2014/main" id="{B774FF21-201B-3445-BDB9-402E89F97A6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5">
              <a:extLst>
                <a:ext uri="{FF2B5EF4-FFF2-40B4-BE49-F238E27FC236}">
                  <a16:creationId xmlns:a16="http://schemas.microsoft.com/office/drawing/2014/main" id="{6F95C9ED-5D74-9D43-AAB2-14C21C86400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6">
              <a:extLst>
                <a:ext uri="{FF2B5EF4-FFF2-40B4-BE49-F238E27FC236}">
                  <a16:creationId xmlns:a16="http://schemas.microsoft.com/office/drawing/2014/main" id="{16F16592-EE99-4343-9174-3A4C42583534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7">
              <a:extLst>
                <a:ext uri="{FF2B5EF4-FFF2-40B4-BE49-F238E27FC236}">
                  <a16:creationId xmlns:a16="http://schemas.microsoft.com/office/drawing/2014/main" id="{0AFCBB3B-2B8A-F44C-9A3C-CC9E36EFC6A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8">
              <a:extLst>
                <a:ext uri="{FF2B5EF4-FFF2-40B4-BE49-F238E27FC236}">
                  <a16:creationId xmlns:a16="http://schemas.microsoft.com/office/drawing/2014/main" id="{9D3633B0-C52E-A845-AC23-E0F497388CBF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29">
              <a:extLst>
                <a:ext uri="{FF2B5EF4-FFF2-40B4-BE49-F238E27FC236}">
                  <a16:creationId xmlns:a16="http://schemas.microsoft.com/office/drawing/2014/main" id="{5EB3B6A8-DD94-444E-9EBD-EF24DF9E76FE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0">
              <a:extLst>
                <a:ext uri="{FF2B5EF4-FFF2-40B4-BE49-F238E27FC236}">
                  <a16:creationId xmlns:a16="http://schemas.microsoft.com/office/drawing/2014/main" id="{0F82C0A2-26EB-014B-A81D-7F62DCA8E765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1">
              <a:extLst>
                <a:ext uri="{FF2B5EF4-FFF2-40B4-BE49-F238E27FC236}">
                  <a16:creationId xmlns:a16="http://schemas.microsoft.com/office/drawing/2014/main" id="{814CE1A7-61CA-C848-A0CD-79DA300FAE0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2">
              <a:extLst>
                <a:ext uri="{FF2B5EF4-FFF2-40B4-BE49-F238E27FC236}">
                  <a16:creationId xmlns:a16="http://schemas.microsoft.com/office/drawing/2014/main" id="{779EDB57-4221-994E-ADD9-857882E4B169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3">
              <a:extLst>
                <a:ext uri="{FF2B5EF4-FFF2-40B4-BE49-F238E27FC236}">
                  <a16:creationId xmlns:a16="http://schemas.microsoft.com/office/drawing/2014/main" id="{D1FE7DEA-D303-CF4D-9D6C-E2F7EC71A09F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4">
              <a:extLst>
                <a:ext uri="{FF2B5EF4-FFF2-40B4-BE49-F238E27FC236}">
                  <a16:creationId xmlns:a16="http://schemas.microsoft.com/office/drawing/2014/main" id="{D9E80069-D7BF-D649-A866-3FF347627391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5">
              <a:extLst>
                <a:ext uri="{FF2B5EF4-FFF2-40B4-BE49-F238E27FC236}">
                  <a16:creationId xmlns:a16="http://schemas.microsoft.com/office/drawing/2014/main" id="{9C65CDB7-0833-6E4C-8D33-F091783F9A70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6">
              <a:extLst>
                <a:ext uri="{FF2B5EF4-FFF2-40B4-BE49-F238E27FC236}">
                  <a16:creationId xmlns:a16="http://schemas.microsoft.com/office/drawing/2014/main" id="{12D548AD-9F06-DA42-B2EB-F19046F75BD7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237">
              <a:extLst>
                <a:ext uri="{FF2B5EF4-FFF2-40B4-BE49-F238E27FC236}">
                  <a16:creationId xmlns:a16="http://schemas.microsoft.com/office/drawing/2014/main" id="{ED383C89-C33D-3C4E-928F-13C7C903920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238">
              <a:extLst>
                <a:ext uri="{FF2B5EF4-FFF2-40B4-BE49-F238E27FC236}">
                  <a16:creationId xmlns:a16="http://schemas.microsoft.com/office/drawing/2014/main" id="{7CA4C99C-809B-3845-9CDD-6CEB4EFA846A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654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10EA-C604-8E42-A4C1-60239D2E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28C2-925B-F045-A5AB-D164F17D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C6ACB-50C2-1941-92D7-04670F0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1368" y="6634667"/>
            <a:ext cx="448841" cy="107722"/>
          </a:xfrm>
        </p:spPr>
        <p:txBody>
          <a:bodyPr/>
          <a:lstStyle/>
          <a:p>
            <a:fld id="{44AEDF25-3A4E-174D-B5B7-2269F35EB5F6}" type="datetimeFigureOut">
              <a:rPr lang="en-BH" smtClean="0"/>
              <a:t>20/07/2023</a:t>
            </a:fld>
            <a:endParaRPr lang="en-B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E9B5-44AF-DD47-BF0E-658C5586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62EFD-7449-234D-A5D5-B4964FAB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6440" y="6634667"/>
            <a:ext cx="110607" cy="107722"/>
          </a:xfrm>
        </p:spPr>
        <p:txBody>
          <a:bodyPr/>
          <a:lstStyle/>
          <a:p>
            <a:fld id="{3BDAF3C8-6390-4545-B7C0-A3BE2F96C214}" type="slidenum">
              <a:rPr lang="en-BH" smtClean="0"/>
              <a:t>‹#›</a:t>
            </a:fld>
            <a:endParaRPr lang="en-BH"/>
          </a:p>
        </p:txBody>
      </p:sp>
    </p:spTree>
    <p:extLst>
      <p:ext uri="{BB962C8B-B14F-4D97-AF65-F5344CB8AC3E}">
        <p14:creationId xmlns:p14="http://schemas.microsoft.com/office/powerpoint/2010/main" val="235786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F4FD-2A14-4918-B946-812A3B6D538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37" name="Textplatzhalter 9">
            <a:extLst>
              <a:ext uri="{FF2B5EF4-FFF2-40B4-BE49-F238E27FC236}">
                <a16:creationId xmlns:a16="http://schemas.microsoft.com/office/drawing/2014/main" id="{B89B0AD3-19A1-438C-8708-9EC23166DE7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DDBB3A-39F6-4F5C-9F0B-C03A4F09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7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39" y="3013502"/>
            <a:ext cx="8368307" cy="830997"/>
          </a:xfrm>
        </p:spPr>
        <p:txBody>
          <a:bodyPr anchor="ctr" anchorCtr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54EFC-6BE5-4F11-B92A-C9195A29D17A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CC9AC0C6-05B4-4F97-9B0A-A195088CF7EB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2" name="Grafik 3">
            <a:extLst>
              <a:ext uri="{FF2B5EF4-FFF2-40B4-BE49-F238E27FC236}">
                <a16:creationId xmlns:a16="http://schemas.microsoft.com/office/drawing/2014/main" id="{42A11C29-4219-0D4B-BEED-BBCF423DEC50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3" name="Freihandform: Form 190">
              <a:extLst>
                <a:ext uri="{FF2B5EF4-FFF2-40B4-BE49-F238E27FC236}">
                  <a16:creationId xmlns:a16="http://schemas.microsoft.com/office/drawing/2014/main" id="{923125BD-405C-5040-BA72-E134C8DA93C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91">
              <a:extLst>
                <a:ext uri="{FF2B5EF4-FFF2-40B4-BE49-F238E27FC236}">
                  <a16:creationId xmlns:a16="http://schemas.microsoft.com/office/drawing/2014/main" id="{E62DDEF6-36E4-F44B-BA60-9E391BE20F8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92">
              <a:extLst>
                <a:ext uri="{FF2B5EF4-FFF2-40B4-BE49-F238E27FC236}">
                  <a16:creationId xmlns:a16="http://schemas.microsoft.com/office/drawing/2014/main" id="{63A049DD-17D6-A141-8B7C-E28CE1EB9F85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3">
              <a:extLst>
                <a:ext uri="{FF2B5EF4-FFF2-40B4-BE49-F238E27FC236}">
                  <a16:creationId xmlns:a16="http://schemas.microsoft.com/office/drawing/2014/main" id="{7B0AF71D-203B-B248-A6CC-91B0C91DE7ED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4">
              <a:extLst>
                <a:ext uri="{FF2B5EF4-FFF2-40B4-BE49-F238E27FC236}">
                  <a16:creationId xmlns:a16="http://schemas.microsoft.com/office/drawing/2014/main" id="{0AF1A0A5-C522-674F-97DD-58A85E56C84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5">
              <a:extLst>
                <a:ext uri="{FF2B5EF4-FFF2-40B4-BE49-F238E27FC236}">
                  <a16:creationId xmlns:a16="http://schemas.microsoft.com/office/drawing/2014/main" id="{2D01A574-25EF-414E-B114-D84A461A66EF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6">
              <a:extLst>
                <a:ext uri="{FF2B5EF4-FFF2-40B4-BE49-F238E27FC236}">
                  <a16:creationId xmlns:a16="http://schemas.microsoft.com/office/drawing/2014/main" id="{DEB6C9A2-EE2A-354A-BAAA-3CDC2B8E881F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7">
              <a:extLst>
                <a:ext uri="{FF2B5EF4-FFF2-40B4-BE49-F238E27FC236}">
                  <a16:creationId xmlns:a16="http://schemas.microsoft.com/office/drawing/2014/main" id="{37923513-7535-254C-84D1-ED0DCB24D509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8">
              <a:extLst>
                <a:ext uri="{FF2B5EF4-FFF2-40B4-BE49-F238E27FC236}">
                  <a16:creationId xmlns:a16="http://schemas.microsoft.com/office/drawing/2014/main" id="{D96F94EA-4808-3E40-B904-1C6C3F9F84EF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9">
              <a:extLst>
                <a:ext uri="{FF2B5EF4-FFF2-40B4-BE49-F238E27FC236}">
                  <a16:creationId xmlns:a16="http://schemas.microsoft.com/office/drawing/2014/main" id="{E71DD333-64D4-1742-82FC-8DA34337BFBA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200">
              <a:extLst>
                <a:ext uri="{FF2B5EF4-FFF2-40B4-BE49-F238E27FC236}">
                  <a16:creationId xmlns:a16="http://schemas.microsoft.com/office/drawing/2014/main" id="{393D102B-9D88-D243-8E25-B4A36B3CFFD9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201">
              <a:extLst>
                <a:ext uri="{FF2B5EF4-FFF2-40B4-BE49-F238E27FC236}">
                  <a16:creationId xmlns:a16="http://schemas.microsoft.com/office/drawing/2014/main" id="{6252A0DA-1AB8-6C4C-BDC4-AB4F65A44C2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2">
              <a:extLst>
                <a:ext uri="{FF2B5EF4-FFF2-40B4-BE49-F238E27FC236}">
                  <a16:creationId xmlns:a16="http://schemas.microsoft.com/office/drawing/2014/main" id="{2A8FD993-BC3F-794E-AB2B-D48CFE814026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3">
              <a:extLst>
                <a:ext uri="{FF2B5EF4-FFF2-40B4-BE49-F238E27FC236}">
                  <a16:creationId xmlns:a16="http://schemas.microsoft.com/office/drawing/2014/main" id="{A4F6238B-626F-9641-895F-F1A9E9A0B830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4">
              <a:extLst>
                <a:ext uri="{FF2B5EF4-FFF2-40B4-BE49-F238E27FC236}">
                  <a16:creationId xmlns:a16="http://schemas.microsoft.com/office/drawing/2014/main" id="{C423916A-DF08-D84A-90D2-4B3249A043A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5">
              <a:extLst>
                <a:ext uri="{FF2B5EF4-FFF2-40B4-BE49-F238E27FC236}">
                  <a16:creationId xmlns:a16="http://schemas.microsoft.com/office/drawing/2014/main" id="{0364AE98-86E1-1046-8931-CEE7D9B5E4C4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6">
              <a:extLst>
                <a:ext uri="{FF2B5EF4-FFF2-40B4-BE49-F238E27FC236}">
                  <a16:creationId xmlns:a16="http://schemas.microsoft.com/office/drawing/2014/main" id="{969761B4-2BF6-6741-9B48-A97B8E72D46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7">
              <a:extLst>
                <a:ext uri="{FF2B5EF4-FFF2-40B4-BE49-F238E27FC236}">
                  <a16:creationId xmlns:a16="http://schemas.microsoft.com/office/drawing/2014/main" id="{D747CBAA-EF34-4C47-8E8A-A91024973FC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8">
              <a:extLst>
                <a:ext uri="{FF2B5EF4-FFF2-40B4-BE49-F238E27FC236}">
                  <a16:creationId xmlns:a16="http://schemas.microsoft.com/office/drawing/2014/main" id="{0F3C6E8A-CEE0-3349-8987-0ABF0302A0E8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209">
              <a:extLst>
                <a:ext uri="{FF2B5EF4-FFF2-40B4-BE49-F238E27FC236}">
                  <a16:creationId xmlns:a16="http://schemas.microsoft.com/office/drawing/2014/main" id="{849E3FEC-CDC4-FF49-857B-F8700119930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10">
              <a:extLst>
                <a:ext uri="{FF2B5EF4-FFF2-40B4-BE49-F238E27FC236}">
                  <a16:creationId xmlns:a16="http://schemas.microsoft.com/office/drawing/2014/main" id="{21ED7022-3EA7-2F49-997D-4BBF41C6726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1">
              <a:extLst>
                <a:ext uri="{FF2B5EF4-FFF2-40B4-BE49-F238E27FC236}">
                  <a16:creationId xmlns:a16="http://schemas.microsoft.com/office/drawing/2014/main" id="{342E6819-8D33-DA4C-92E3-C9E006063012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2">
              <a:extLst>
                <a:ext uri="{FF2B5EF4-FFF2-40B4-BE49-F238E27FC236}">
                  <a16:creationId xmlns:a16="http://schemas.microsoft.com/office/drawing/2014/main" id="{1ED78860-34B0-A047-8E67-F2541F965B23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3">
              <a:extLst>
                <a:ext uri="{FF2B5EF4-FFF2-40B4-BE49-F238E27FC236}">
                  <a16:creationId xmlns:a16="http://schemas.microsoft.com/office/drawing/2014/main" id="{6F02E69D-BE7C-DF44-819A-085556F8AD9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4">
              <a:extLst>
                <a:ext uri="{FF2B5EF4-FFF2-40B4-BE49-F238E27FC236}">
                  <a16:creationId xmlns:a16="http://schemas.microsoft.com/office/drawing/2014/main" id="{C1C1362E-BF74-144C-8591-2BA271A3E935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5">
              <a:extLst>
                <a:ext uri="{FF2B5EF4-FFF2-40B4-BE49-F238E27FC236}">
                  <a16:creationId xmlns:a16="http://schemas.microsoft.com/office/drawing/2014/main" id="{01D40457-15F4-FD48-922E-804AF233C2CF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6">
              <a:extLst>
                <a:ext uri="{FF2B5EF4-FFF2-40B4-BE49-F238E27FC236}">
                  <a16:creationId xmlns:a16="http://schemas.microsoft.com/office/drawing/2014/main" id="{2AB1631E-8AB8-3346-A5FF-A38437A59CDB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7">
              <a:extLst>
                <a:ext uri="{FF2B5EF4-FFF2-40B4-BE49-F238E27FC236}">
                  <a16:creationId xmlns:a16="http://schemas.microsoft.com/office/drawing/2014/main" id="{3CFA2E17-7AA4-464A-8EDF-E92EB160B293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8">
              <a:extLst>
                <a:ext uri="{FF2B5EF4-FFF2-40B4-BE49-F238E27FC236}">
                  <a16:creationId xmlns:a16="http://schemas.microsoft.com/office/drawing/2014/main" id="{4E72ACDA-00A7-DC4C-8FC4-46ED2CD32C3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9">
              <a:extLst>
                <a:ext uri="{FF2B5EF4-FFF2-40B4-BE49-F238E27FC236}">
                  <a16:creationId xmlns:a16="http://schemas.microsoft.com/office/drawing/2014/main" id="{012873B6-2606-5F4D-A001-E906FF44822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20">
              <a:extLst>
                <a:ext uri="{FF2B5EF4-FFF2-40B4-BE49-F238E27FC236}">
                  <a16:creationId xmlns:a16="http://schemas.microsoft.com/office/drawing/2014/main" id="{80C92A1B-D307-4A4D-9C14-D16F6498CF32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1">
              <a:extLst>
                <a:ext uri="{FF2B5EF4-FFF2-40B4-BE49-F238E27FC236}">
                  <a16:creationId xmlns:a16="http://schemas.microsoft.com/office/drawing/2014/main" id="{B7D2604A-E174-0B4E-BB4F-F2C79196D37E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2">
              <a:extLst>
                <a:ext uri="{FF2B5EF4-FFF2-40B4-BE49-F238E27FC236}">
                  <a16:creationId xmlns:a16="http://schemas.microsoft.com/office/drawing/2014/main" id="{AD3EA9C9-0A21-094F-8D35-BB4E19639FAE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3">
              <a:extLst>
                <a:ext uri="{FF2B5EF4-FFF2-40B4-BE49-F238E27FC236}">
                  <a16:creationId xmlns:a16="http://schemas.microsoft.com/office/drawing/2014/main" id="{C4ECD04B-6772-5742-A8C8-04897EC16BA3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4">
              <a:extLst>
                <a:ext uri="{FF2B5EF4-FFF2-40B4-BE49-F238E27FC236}">
                  <a16:creationId xmlns:a16="http://schemas.microsoft.com/office/drawing/2014/main" id="{A4C89810-B195-2F43-AFDB-CAA6C4DD3CD0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5">
              <a:extLst>
                <a:ext uri="{FF2B5EF4-FFF2-40B4-BE49-F238E27FC236}">
                  <a16:creationId xmlns:a16="http://schemas.microsoft.com/office/drawing/2014/main" id="{E66C4ABC-9333-214D-B489-DC951264618A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6">
              <a:extLst>
                <a:ext uri="{FF2B5EF4-FFF2-40B4-BE49-F238E27FC236}">
                  <a16:creationId xmlns:a16="http://schemas.microsoft.com/office/drawing/2014/main" id="{703472B0-BAAC-654A-8A58-B0CEF3BCD909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7">
              <a:extLst>
                <a:ext uri="{FF2B5EF4-FFF2-40B4-BE49-F238E27FC236}">
                  <a16:creationId xmlns:a16="http://schemas.microsoft.com/office/drawing/2014/main" id="{CC8C30F8-435E-B844-B724-13122B587F86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8">
              <a:extLst>
                <a:ext uri="{FF2B5EF4-FFF2-40B4-BE49-F238E27FC236}">
                  <a16:creationId xmlns:a16="http://schemas.microsoft.com/office/drawing/2014/main" id="{E2EAA7B4-A980-6C4C-A991-30C9430B0032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9">
              <a:extLst>
                <a:ext uri="{FF2B5EF4-FFF2-40B4-BE49-F238E27FC236}">
                  <a16:creationId xmlns:a16="http://schemas.microsoft.com/office/drawing/2014/main" id="{82E92016-DFB8-0941-9DD8-D3EAEDF00BCF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30">
              <a:extLst>
                <a:ext uri="{FF2B5EF4-FFF2-40B4-BE49-F238E27FC236}">
                  <a16:creationId xmlns:a16="http://schemas.microsoft.com/office/drawing/2014/main" id="{52B21CE5-387E-774F-A6E4-CB2340B7E1A3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1">
              <a:extLst>
                <a:ext uri="{FF2B5EF4-FFF2-40B4-BE49-F238E27FC236}">
                  <a16:creationId xmlns:a16="http://schemas.microsoft.com/office/drawing/2014/main" id="{9B0875E3-D6B0-8940-B39D-4E7061BD3188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2">
              <a:extLst>
                <a:ext uri="{FF2B5EF4-FFF2-40B4-BE49-F238E27FC236}">
                  <a16:creationId xmlns:a16="http://schemas.microsoft.com/office/drawing/2014/main" id="{E52360F8-A736-C646-ABDE-70CAF24845A5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3">
              <a:extLst>
                <a:ext uri="{FF2B5EF4-FFF2-40B4-BE49-F238E27FC236}">
                  <a16:creationId xmlns:a16="http://schemas.microsoft.com/office/drawing/2014/main" id="{062E80BD-76C7-A245-B040-96FDA2CC6B86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4">
              <a:extLst>
                <a:ext uri="{FF2B5EF4-FFF2-40B4-BE49-F238E27FC236}">
                  <a16:creationId xmlns:a16="http://schemas.microsoft.com/office/drawing/2014/main" id="{1C5B2127-30F5-D84B-B087-28648EE454EF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5">
              <a:extLst>
                <a:ext uri="{FF2B5EF4-FFF2-40B4-BE49-F238E27FC236}">
                  <a16:creationId xmlns:a16="http://schemas.microsoft.com/office/drawing/2014/main" id="{E07AD439-E36D-F240-B150-354148FDFDCA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6">
              <a:extLst>
                <a:ext uri="{FF2B5EF4-FFF2-40B4-BE49-F238E27FC236}">
                  <a16:creationId xmlns:a16="http://schemas.microsoft.com/office/drawing/2014/main" id="{35FD17B1-9146-4947-98E9-52B23709F881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7">
              <a:extLst>
                <a:ext uri="{FF2B5EF4-FFF2-40B4-BE49-F238E27FC236}">
                  <a16:creationId xmlns:a16="http://schemas.microsoft.com/office/drawing/2014/main" id="{97B7D0E9-59CF-B245-B39B-E69754052133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238">
              <a:extLst>
                <a:ext uri="{FF2B5EF4-FFF2-40B4-BE49-F238E27FC236}">
                  <a16:creationId xmlns:a16="http://schemas.microsoft.com/office/drawing/2014/main" id="{B1F7D0AA-A5ED-ED4A-8A35-C27208F99B9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5058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207CA1-C8ED-4B97-95EA-81E7BD73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737ED4A-B06E-473A-A805-044039B206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5F5-5D32-4F33-91B1-B99611864872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4747" y="1631156"/>
            <a:ext cx="4102299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3B4069-E27C-4065-B042-E1C03F20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603FBDA7-5BE9-47A2-A081-664FE73E7DD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89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FBB7-AB5C-4902-9146-6920DB5A4985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9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80432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4585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E4C37492-6F12-4BAE-AE2D-3C78E62AA8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3EC4EE-F70F-474E-9E32-5A52F194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881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545-5A07-468B-BA8E-BF6B5C4D36D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25985CB-3E45-4554-BFEC-CC9E81330D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76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9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179D-A70B-4A8F-A492-C0993331794F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4748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5598F909-71AB-4CAC-999F-7136D54B11D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63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39" y="1631156"/>
            <a:ext cx="8368308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00992" y="6634667"/>
            <a:ext cx="64921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06046321-4025-48AD-B5BC-07962A539B0E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739" y="6634667"/>
            <a:ext cx="4102299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5907" y="6634667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C257CA02-4BF8-A74D-80CA-B650F3E558A3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66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51" r:id="rId5"/>
    <p:sldLayoutId id="2147483652" r:id="rId6"/>
    <p:sldLayoutId id="2147483656" r:id="rId7"/>
    <p:sldLayoutId id="2147483668" r:id="rId8"/>
    <p:sldLayoutId id="2147483669" r:id="rId9"/>
    <p:sldLayoutId id="2147483666" r:id="rId10"/>
    <p:sldLayoutId id="2147483653" r:id="rId11"/>
    <p:sldLayoutId id="2147483654" r:id="rId12"/>
    <p:sldLayoutId id="2147483655" r:id="rId13"/>
    <p:sldLayoutId id="2147483661" r:id="rId14"/>
    <p:sldLayoutId id="2147483671" r:id="rId15"/>
    <p:sldLayoutId id="2147483665" r:id="rId16"/>
    <p:sldLayoutId id="2147483658" r:id="rId17"/>
    <p:sldLayoutId id="2147483657" r:id="rId18"/>
    <p:sldLayoutId id="2147483670" r:id="rId19"/>
    <p:sldLayoutId id="2147483659" r:id="rId20"/>
    <p:sldLayoutId id="2147483672" r:id="rId2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44" userDrawn="1">
          <p15:clr>
            <a:srgbClr val="F26B43"/>
          </p15:clr>
        </p15:guide>
        <p15:guide id="4" pos="5516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2931" userDrawn="1">
          <p15:clr>
            <a:srgbClr val="F26B43"/>
          </p15:clr>
        </p15:guide>
        <p15:guide id="11" pos="28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mbertian_reflecta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n.fau.de/crs4624643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to-ray-tracing/adding-reflection-and-refraction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n.fau.de/crs4624643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nvidia.com/blog/cuda-refresher-cuda-programming-model/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nvidia.com/blog/cuda-refresher-cuda-programming-model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gpress.org/archives/j-turner-whitted-explains-how-he-discovered-gi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studon.fau.de/crs4624643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8/10/11/nvidia-introduces-rapids-open-source-gpu-acceleration-platform-for-large-scale-data-analytics-and-machine-learning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-nd/3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gpress.org/archives/j-turner-whitted-explains-how-he-discovered-gi.html" TargetMode="External"/><Relationship Id="rId3" Type="http://schemas.openxmlformats.org/officeDocument/2006/relationships/hyperlink" Target="https://github.com/kwea123/python-ray-tracing-with-cuda-example" TargetMode="External"/><Relationship Id="rId7" Type="http://schemas.openxmlformats.org/officeDocument/2006/relationships/hyperlink" Target="https://numpy.org/doc/stable/user/absolute_beginners.html" TargetMode="External"/><Relationship Id="rId2" Type="http://schemas.openxmlformats.org/officeDocument/2006/relationships/hyperlink" Target="https://github.com/ProgrammierPatrick/sightpy-lab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cupy.dev/en/stable/" TargetMode="External"/><Relationship Id="rId5" Type="http://schemas.openxmlformats.org/officeDocument/2006/relationships/hyperlink" Target="https://docs.nvidia.com/cuda/cuda-c-programming-guide/contents.html" TargetMode="External"/><Relationship Id="rId4" Type="http://schemas.openxmlformats.org/officeDocument/2006/relationships/hyperlink" Target="https://numba.pydata.org/numba-doc/dev/index.html" TargetMode="External"/><Relationship Id="rId9" Type="http://schemas.openxmlformats.org/officeDocument/2006/relationships/hyperlink" Target="https://www.theverge.com/2019/8/19/20811613/minecraft-microsoft-real-time-ray-tracing-nvidia-rtx-gpu-graphics-cards-upda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theverge.com/2019/8/19/20811613/minecraft-microsoft-real-time-ray-tracing-nvidia-rtx-gpu-graphics-cards-updat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rislavkostov.wordpress.com/articles/macro-photography-eng/focal-length-focusing-distance-working-distance/#:~:text=Focal%20length%20is%20the%20distance,focusing%20plane%20to%20the%20subject.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www.researchgate.net/figure/Idealized-binocular-camera-model-in-three-dimensional-computer-graphics-for-head-mounted_fig3_25446287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30D5DC38-4110-4C82-9D2B-FA71372C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B82D17-B5F8-4ABD-AED8-8E14D603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9D279C-BFDB-4F9A-9BC9-29CB3537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3" y="3042516"/>
            <a:ext cx="2774542" cy="772969"/>
          </a:xfrm>
        </p:spPr>
        <p:txBody>
          <a:bodyPr/>
          <a:lstStyle/>
          <a:p>
            <a:r>
              <a:rPr lang="de-DE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23440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Generate Rays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of</a:t>
            </a:r>
            <a:r>
              <a:rPr lang="de-DE" dirty="0"/>
              <a:t> Field</a:t>
            </a:r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r="496"/>
          <a:stretch/>
        </p:blipFill>
        <p:spPr>
          <a:xfrm>
            <a:off x="386952" y="1356352"/>
            <a:ext cx="8600792" cy="458627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39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Generate Rays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Depth </a:t>
            </a:r>
            <a:r>
              <a:rPr lang="de-DE" dirty="0" err="1"/>
              <a:t>of</a:t>
            </a:r>
            <a:r>
              <a:rPr lang="de-DE" dirty="0"/>
              <a:t> Field</a:t>
            </a:r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r="2071"/>
          <a:stretch/>
        </p:blipFill>
        <p:spPr>
          <a:xfrm>
            <a:off x="893901" y="1692857"/>
            <a:ext cx="7556308" cy="3564102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84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Intersect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Ray and </a:t>
            </a:r>
            <a:r>
              <a:rPr lang="de-DE" dirty="0" err="1"/>
              <a:t>spheres</a:t>
            </a:r>
            <a:endParaRPr lang="de-DE" dirty="0"/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" b="-262"/>
          <a:stretch/>
        </p:blipFill>
        <p:spPr>
          <a:xfrm>
            <a:off x="804951" y="1999504"/>
            <a:ext cx="4551588" cy="335482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" name="Bildplatzhalter 11">
            <a:extLst>
              <a:ext uri="{FF2B5EF4-FFF2-40B4-BE49-F238E27FC236}">
                <a16:creationId xmlns:a16="http://schemas.microsoft.com/office/drawing/2014/main" id="{77F3541B-017E-D841-CEA7-42F899733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r="2123"/>
          <a:stretch/>
        </p:blipFill>
        <p:spPr>
          <a:xfrm>
            <a:off x="3877158" y="2220906"/>
            <a:ext cx="4698749" cy="5247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8576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de-DE" b="1" dirty="0" err="1"/>
              <a:t>Lambertian</a:t>
            </a:r>
            <a:r>
              <a:rPr lang="de-DE" b="1" dirty="0"/>
              <a:t> Surface:</a:t>
            </a:r>
          </a:p>
          <a:p>
            <a:endParaRPr lang="de-DE" dirty="0"/>
          </a:p>
          <a:p>
            <a:r>
              <a:rPr lang="de-DE" dirty="0"/>
              <a:t>Ideal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viewed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color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paper</a:t>
            </a:r>
            <a:endParaRPr lang="de-DE" dirty="0"/>
          </a:p>
          <a:p>
            <a:endParaRPr lang="de-DE" dirty="0"/>
          </a:p>
          <a:p>
            <a:r>
              <a:rPr lang="en-US" altLang="zh-CN" b="1" dirty="0"/>
              <a:t>In Ray tracing</a:t>
            </a:r>
          </a:p>
          <a:p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decided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light source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surrounding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altLang="zh-CN" b="1" dirty="0"/>
              <a:t>Implement: </a:t>
            </a:r>
          </a:p>
          <a:p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Reflect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once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in a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random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direction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d, w.r.t cos&lt;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d,n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&gt;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is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bigger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than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0,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where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n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is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the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norm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vector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here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.</a:t>
            </a:r>
          </a:p>
          <a:p>
            <a:endParaRPr lang="en-US" altLang="zh-CN" b="1" dirty="0"/>
          </a:p>
          <a:p>
            <a:endParaRPr lang="de-DE" b="1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Intersect</a:t>
            </a:r>
            <a:endParaRPr lang="de-DE" dirty="0"/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98"/>
          <a:stretch/>
        </p:blipFill>
        <p:spPr>
          <a:xfrm>
            <a:off x="4682969" y="1894779"/>
            <a:ext cx="3896824" cy="3068442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 err="1"/>
              <a:t>Lambertian</a:t>
            </a:r>
            <a:r>
              <a:rPr lang="de-DE" dirty="0"/>
              <a:t> Surface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FF825C6D-D7DF-B711-6353-4B7201F4DAE5}"/>
              </a:ext>
            </a:extLst>
          </p:cNvPr>
          <p:cNvSpPr txBox="1">
            <a:spLocks/>
          </p:cNvSpPr>
          <p:nvPr/>
        </p:nvSpPr>
        <p:spPr>
          <a:xfrm>
            <a:off x="4682969" y="5486422"/>
            <a:ext cx="469404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Picture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Lambertian reflectance - Wikipedia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88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en-US" altLang="zh-CN" b="1" dirty="0"/>
              <a:t>Perfect </a:t>
            </a:r>
            <a:r>
              <a:rPr lang="de-DE" b="1" dirty="0"/>
              <a:t>Mirror Surface:</a:t>
            </a:r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mirror</a:t>
            </a:r>
            <a:endParaRPr lang="de-DE" dirty="0"/>
          </a:p>
          <a:p>
            <a:r>
              <a:rPr lang="de-DE" b="1" dirty="0" err="1"/>
              <a:t>Realistic</a:t>
            </a:r>
            <a:r>
              <a:rPr lang="de-DE" b="1" dirty="0"/>
              <a:t> Mirror Surface:</a:t>
            </a:r>
          </a:p>
          <a:p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and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reflection</a:t>
            </a:r>
            <a:endParaRPr lang="de-DE" dirty="0"/>
          </a:p>
          <a:p>
            <a:endParaRPr lang="en-US" altLang="zh-CN" b="1" dirty="0"/>
          </a:p>
          <a:p>
            <a:r>
              <a:rPr lang="en-US" altLang="zh-CN" b="1" dirty="0"/>
              <a:t>In Ray tracing</a:t>
            </a:r>
          </a:p>
          <a:p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 a </a:t>
            </a:r>
            <a:r>
              <a:rPr kumimoji="0" lang="de-DE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roughness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control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how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smooth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the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mirror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or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metal</a:t>
            </a:r>
            <a:r>
              <a:rPr lang="de-DE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Arial"/>
              </a:rPr>
              <a:t>are</a:t>
            </a:r>
            <a:r>
              <a:rPr lang="de-DE" dirty="0">
                <a:solidFill>
                  <a:prstClr val="black"/>
                </a:solidFill>
                <a:latin typeface="Arial"/>
              </a:rPr>
              <a:t>.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r>
              <a:rPr lang="de-DE" altLang="zh-CN" b="1" dirty="0"/>
              <a:t>Implement: </a:t>
            </a:r>
          </a:p>
          <a:p>
            <a:r>
              <a:rPr lang="de-DE" altLang="zh-CN" dirty="0">
                <a:solidFill>
                  <a:prstClr val="black"/>
                </a:solidFill>
                <a:latin typeface="Arial"/>
              </a:rPr>
              <a:t>Add a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noise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(</a:t>
            </a:r>
            <a:r>
              <a:rPr lang="de-DE" altLang="zh-CN" b="1" i="1" dirty="0" err="1">
                <a:solidFill>
                  <a:prstClr val="black"/>
                </a:solidFill>
                <a:latin typeface="Arial"/>
              </a:rPr>
              <a:t>roughness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x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random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unit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vector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) in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the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direction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of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reflected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ray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.</a:t>
            </a:r>
          </a:p>
          <a:p>
            <a:endParaRPr lang="en-US" altLang="zh-CN" b="1" dirty="0"/>
          </a:p>
          <a:p>
            <a:endParaRPr lang="de-DE" b="1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Intersect</a:t>
            </a:r>
            <a:endParaRPr lang="de-DE" dirty="0"/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5390"/>
          <a:stretch/>
        </p:blipFill>
        <p:spPr>
          <a:xfrm>
            <a:off x="4301553" y="2291560"/>
            <a:ext cx="4274354" cy="2596208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Mirror Surface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FF825C6D-D7DF-B711-6353-4B7201F4DAE5}"/>
              </a:ext>
            </a:extLst>
          </p:cNvPr>
          <p:cNvSpPr txBox="1">
            <a:spLocks/>
          </p:cNvSpPr>
          <p:nvPr/>
        </p:nvSpPr>
        <p:spPr>
          <a:xfrm>
            <a:off x="4682969" y="5486422"/>
            <a:ext cx="469404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hlinkClick r:id="rId3"/>
              </a:rPr>
              <a:t>Picture </a:t>
            </a:r>
            <a:r>
              <a:rPr lang="de-DE" dirty="0" err="1">
                <a:hlinkClick r:id="rId3"/>
              </a:rPr>
              <a:t>from</a:t>
            </a:r>
            <a:r>
              <a:rPr lang="de-DE" dirty="0">
                <a:hlinkClick r:id="rId3"/>
              </a:rPr>
              <a:t> Computer Graphics </a:t>
            </a:r>
            <a:r>
              <a:rPr lang="de-DE" dirty="0" err="1">
                <a:hlinkClick r:id="rId3"/>
              </a:rPr>
              <a:t>slides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en-US" altLang="zh-CN" b="1" dirty="0"/>
              <a:t>Glass ball:</a:t>
            </a:r>
            <a:endParaRPr lang="de-DE" b="1" dirty="0"/>
          </a:p>
          <a:p>
            <a:r>
              <a:rPr lang="de-DE" dirty="0" err="1"/>
              <a:t>Rflected</a:t>
            </a:r>
            <a:r>
              <a:rPr lang="de-DE" dirty="0"/>
              <a:t> </a:t>
            </a:r>
            <a:r>
              <a:rPr lang="de-DE" dirty="0" err="1"/>
              <a:t>rays</a:t>
            </a:r>
            <a:r>
              <a:rPr lang="de-DE" dirty="0"/>
              <a:t> and </a:t>
            </a:r>
            <a:r>
              <a:rPr lang="de-DE" dirty="0" err="1"/>
              <a:t>refracted</a:t>
            </a:r>
            <a:r>
              <a:rPr lang="de-DE" dirty="0"/>
              <a:t> </a:t>
            </a:r>
            <a:r>
              <a:rPr lang="de-DE" dirty="0" err="1"/>
              <a:t>rays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time.</a:t>
            </a:r>
          </a:p>
          <a:p>
            <a:r>
              <a:rPr lang="de-DE" altLang="zh-CN" b="1" dirty="0"/>
              <a:t>Implement: </a:t>
            </a:r>
          </a:p>
          <a:p>
            <a:r>
              <a:rPr lang="de-DE" altLang="zh-CN" dirty="0">
                <a:solidFill>
                  <a:prstClr val="black"/>
                </a:solidFill>
                <a:latin typeface="Arial"/>
              </a:rPr>
              <a:t>By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parameter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b="1" i="1" dirty="0" err="1">
                <a:solidFill>
                  <a:prstClr val="black"/>
                </a:solidFill>
                <a:latin typeface="Arial"/>
              </a:rPr>
              <a:t>reflection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,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we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can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judge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how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the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ray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cross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the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surface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(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reflection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or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refraction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)</a:t>
            </a:r>
          </a:p>
          <a:p>
            <a:r>
              <a:rPr lang="de-DE" altLang="zh-CN" b="1" dirty="0" err="1">
                <a:solidFill>
                  <a:prstClr val="black"/>
                </a:solidFill>
                <a:latin typeface="Arial"/>
              </a:rPr>
              <a:t>Reflection</a:t>
            </a:r>
            <a:r>
              <a:rPr lang="de-DE" altLang="zh-CN" b="1" dirty="0">
                <a:solidFill>
                  <a:prstClr val="black"/>
                </a:solidFill>
                <a:latin typeface="Arial"/>
              </a:rPr>
              <a:t>:</a:t>
            </a:r>
          </a:p>
          <a:p>
            <a:r>
              <a:rPr lang="de-DE" altLang="zh-CN" dirty="0">
                <a:solidFill>
                  <a:prstClr val="black"/>
                </a:solidFill>
                <a:latin typeface="Arial"/>
              </a:rPr>
              <a:t>Same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mirror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surface</a:t>
            </a:r>
            <a:endParaRPr lang="de-DE" altLang="zh-CN" dirty="0">
              <a:solidFill>
                <a:prstClr val="black"/>
              </a:solidFill>
              <a:latin typeface="Arial"/>
            </a:endParaRPr>
          </a:p>
          <a:p>
            <a:r>
              <a:rPr lang="de-DE" altLang="zh-CN" b="1" dirty="0" err="1">
                <a:solidFill>
                  <a:prstClr val="black"/>
                </a:solidFill>
                <a:latin typeface="Arial"/>
              </a:rPr>
              <a:t>Refraction</a:t>
            </a:r>
            <a:r>
              <a:rPr lang="de-DE" altLang="zh-CN" b="1" dirty="0">
                <a:solidFill>
                  <a:prstClr val="black"/>
                </a:solidFill>
                <a:latin typeface="Arial"/>
              </a:rPr>
              <a:t>:</a:t>
            </a:r>
            <a:endParaRPr lang="en-US" altLang="zh-CN" b="1" dirty="0"/>
          </a:p>
          <a:p>
            <a:endParaRPr lang="de-DE" b="1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Intersect</a:t>
            </a:r>
            <a:endParaRPr lang="de-DE" dirty="0"/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" b="1250"/>
          <a:stretch/>
        </p:blipFill>
        <p:spPr>
          <a:xfrm>
            <a:off x="4301553" y="1631156"/>
            <a:ext cx="4274354" cy="3855266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 err="1"/>
              <a:t>Dielectric</a:t>
            </a:r>
            <a:r>
              <a:rPr lang="de-DE" dirty="0"/>
              <a:t> Surface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FF825C6D-D7DF-B711-6353-4B7201F4DAE5}"/>
              </a:ext>
            </a:extLst>
          </p:cNvPr>
          <p:cNvSpPr txBox="1">
            <a:spLocks/>
          </p:cNvSpPr>
          <p:nvPr/>
        </p:nvSpPr>
        <p:spPr>
          <a:xfrm>
            <a:off x="4682969" y="5486422"/>
            <a:ext cx="469404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Picture </a:t>
            </a:r>
            <a:r>
              <a:rPr lang="de-DE" dirty="0" err="1"/>
              <a:t>from</a:t>
            </a:r>
            <a:r>
              <a:rPr lang="de-DE" dirty="0"/>
              <a:t>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Raytracing: A Simple Method for Creating 3D Images (scratchapixel.com)</a:t>
            </a:r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FE14281C-38DE-8439-85A5-1C483FC15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7" r="533"/>
          <a:stretch/>
        </p:blipFill>
        <p:spPr>
          <a:xfrm>
            <a:off x="568093" y="4437318"/>
            <a:ext cx="2911266" cy="2098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0921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en-US" altLang="zh-CN" b="1" dirty="0"/>
              <a:t>1. Rays don’t intersect with any object</a:t>
            </a:r>
            <a:endParaRPr lang="de-DE" dirty="0"/>
          </a:p>
          <a:p>
            <a:r>
              <a:rPr lang="de-DE" dirty="0"/>
              <a:t>R(t) = </a:t>
            </a:r>
            <a:r>
              <a:rPr lang="de-DE" dirty="0" err="1"/>
              <a:t>point</a:t>
            </a:r>
            <a:r>
              <a:rPr lang="de-DE" dirty="0"/>
              <a:t>(o) + t * </a:t>
            </a:r>
            <a:r>
              <a:rPr lang="de-DE" dirty="0" err="1"/>
              <a:t>vector</a:t>
            </a:r>
            <a:r>
              <a:rPr lang="de-DE" dirty="0"/>
              <a:t>(d)</a:t>
            </a:r>
          </a:p>
          <a:p>
            <a:r>
              <a:rPr lang="de-DE" dirty="0"/>
              <a:t>t </a:t>
            </a:r>
            <a:r>
              <a:rPr lang="de-DE" dirty="0" err="1"/>
              <a:t>is</a:t>
            </a:r>
            <a:r>
              <a:rPr lang="de-DE" dirty="0"/>
              <a:t> larger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Max_Ray_Length</a:t>
            </a:r>
            <a:r>
              <a:rPr lang="de-DE" dirty="0"/>
              <a:t>,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altLang="zh-CN" b="1" dirty="0"/>
              <a:t>2. Rays bounce </a:t>
            </a:r>
            <a:r>
              <a:rPr lang="de-DE" altLang="zh-CN" b="1" dirty="0" err="1"/>
              <a:t>too</a:t>
            </a:r>
            <a:r>
              <a:rPr lang="de-DE" altLang="zh-CN" b="1" dirty="0"/>
              <a:t> </a:t>
            </a:r>
            <a:r>
              <a:rPr lang="de-DE" altLang="zh-CN" b="1" dirty="0" err="1"/>
              <a:t>many</a:t>
            </a:r>
            <a:r>
              <a:rPr lang="de-DE" altLang="zh-CN" b="1" dirty="0"/>
              <a:t> </a:t>
            </a:r>
            <a:r>
              <a:rPr lang="de-DE" altLang="zh-CN" b="1" dirty="0" err="1"/>
              <a:t>times</a:t>
            </a:r>
            <a:endParaRPr lang="de-DE" altLang="zh-CN" b="1" dirty="0"/>
          </a:p>
          <a:p>
            <a:r>
              <a:rPr lang="de-DE" altLang="zh-CN" dirty="0">
                <a:solidFill>
                  <a:prstClr val="black"/>
                </a:solidFill>
                <a:latin typeface="Arial"/>
              </a:rPr>
              <a:t>Set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it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 err="1">
                <a:solidFill>
                  <a:prstClr val="black"/>
                </a:solidFill>
                <a:latin typeface="Arial"/>
              </a:rPr>
              <a:t>black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.</a:t>
            </a:r>
            <a:endParaRPr lang="en-US" dirty="0"/>
          </a:p>
          <a:p>
            <a:endParaRPr lang="de-DE" b="1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3.3 Non-</a:t>
            </a:r>
            <a:r>
              <a:rPr lang="de-DE" dirty="0" err="1"/>
              <a:t>Hitting</a:t>
            </a:r>
            <a:r>
              <a:rPr lang="de-DE" dirty="0"/>
              <a:t> Rays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65085" r="64617" b="1170"/>
          <a:stretch/>
        </p:blipFill>
        <p:spPr>
          <a:xfrm>
            <a:off x="4279416" y="1726430"/>
            <a:ext cx="4097202" cy="3720446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FF825C6D-D7DF-B711-6353-4B7201F4DAE5}"/>
              </a:ext>
            </a:extLst>
          </p:cNvPr>
          <p:cNvSpPr txBox="1">
            <a:spLocks/>
          </p:cNvSpPr>
          <p:nvPr/>
        </p:nvSpPr>
        <p:spPr>
          <a:xfrm>
            <a:off x="4682969" y="5486422"/>
            <a:ext cx="469404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44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zh-CN" b="1" dirty="0"/>
              <a:t>Delete the incident ray</a:t>
            </a:r>
          </a:p>
          <a:p>
            <a:pPr marL="342900" indent="-342900">
              <a:buAutoNum type="arabicPeriod"/>
            </a:pPr>
            <a:endParaRPr lang="en-US" altLang="zh-CN" b="1" dirty="0"/>
          </a:p>
          <a:p>
            <a:pPr marL="342900" indent="-342900">
              <a:buAutoNum type="arabicPeriod"/>
            </a:pPr>
            <a:r>
              <a:rPr lang="en-US" b="1" dirty="0"/>
              <a:t>Add the color to the pixel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Add the scatter ray to Collection</a:t>
            </a:r>
          </a:p>
          <a:p>
            <a:pPr marL="342900" indent="-342900">
              <a:buAutoNum type="arabicPeriod"/>
            </a:pPr>
            <a:endParaRPr lang="de-DE" dirty="0"/>
          </a:p>
          <a:p>
            <a:endParaRPr lang="de-DE" b="1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3.4 </a:t>
            </a:r>
            <a:r>
              <a:rPr lang="de-DE" dirty="0" err="1"/>
              <a:t>Hitting</a:t>
            </a:r>
            <a:r>
              <a:rPr lang="de-DE" dirty="0"/>
              <a:t> Rays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FF825C6D-D7DF-B711-6353-4B7201F4DAE5}"/>
              </a:ext>
            </a:extLst>
          </p:cNvPr>
          <p:cNvSpPr txBox="1">
            <a:spLocks/>
          </p:cNvSpPr>
          <p:nvPr/>
        </p:nvSpPr>
        <p:spPr>
          <a:xfrm>
            <a:off x="4682969" y="5486422"/>
            <a:ext cx="469404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96EA7E99-293E-DFAE-50FC-E2F7EEB8D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5390"/>
          <a:stretch/>
        </p:blipFill>
        <p:spPr>
          <a:xfrm>
            <a:off x="4301553" y="2291560"/>
            <a:ext cx="4274354" cy="2596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2C3E83-9ECA-485B-C142-074F82B95063}"/>
              </a:ext>
            </a:extLst>
          </p:cNvPr>
          <p:cNvCxnSpPr/>
          <p:nvPr/>
        </p:nvCxnSpPr>
        <p:spPr>
          <a:xfrm>
            <a:off x="4879818" y="2960483"/>
            <a:ext cx="1176950" cy="11860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866F26-A57B-B14D-92B9-3AAD34FFA892}"/>
              </a:ext>
            </a:extLst>
          </p:cNvPr>
          <p:cNvCxnSpPr>
            <a:cxnSpLocks/>
          </p:cNvCxnSpPr>
          <p:nvPr/>
        </p:nvCxnSpPr>
        <p:spPr>
          <a:xfrm flipV="1">
            <a:off x="6056768" y="2996662"/>
            <a:ext cx="1231272" cy="1149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C91E0202-3ED0-D365-5702-2609A01D1C16}"/>
              </a:ext>
            </a:extLst>
          </p:cNvPr>
          <p:cNvSpPr txBox="1">
            <a:spLocks/>
          </p:cNvSpPr>
          <p:nvPr/>
        </p:nvSpPr>
        <p:spPr>
          <a:xfrm>
            <a:off x="4621254" y="4887768"/>
            <a:ext cx="4102299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hlinkClick r:id="rId3"/>
              </a:rPr>
              <a:t>Picture </a:t>
            </a:r>
            <a:r>
              <a:rPr lang="de-DE" dirty="0" err="1">
                <a:hlinkClick r:id="rId3"/>
              </a:rPr>
              <a:t>from</a:t>
            </a:r>
            <a:r>
              <a:rPr lang="de-DE" dirty="0">
                <a:hlinkClick r:id="rId3"/>
              </a:rPr>
              <a:t> Computer Graphics </a:t>
            </a:r>
            <a:r>
              <a:rPr lang="de-DE" dirty="0" err="1">
                <a:hlinkClick r:id="rId3"/>
              </a:rPr>
              <a:t>slides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02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 Project Details 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r="40955" b="38980"/>
          <a:stretch/>
        </p:blipFill>
        <p:spPr>
          <a:xfrm>
            <a:off x="788920" y="1309753"/>
            <a:ext cx="7404236" cy="4891022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646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>
            <a:normAutofit lnSpcReduction="10000"/>
          </a:bodyPr>
          <a:lstStyle/>
          <a:p>
            <a:r>
              <a:rPr lang="de-DE" b="1" dirty="0" err="1"/>
              <a:t>What‘s</a:t>
            </a:r>
            <a:r>
              <a:rPr lang="de-DE" b="1" dirty="0"/>
              <a:t> </a:t>
            </a:r>
            <a:r>
              <a:rPr lang="de-DE" b="1" dirty="0" err="1"/>
              <a:t>numpy</a:t>
            </a:r>
            <a:r>
              <a:rPr lang="de-DE" b="1" dirty="0"/>
              <a:t>?</a:t>
            </a:r>
          </a:p>
          <a:p>
            <a:r>
              <a:rPr lang="de-DE" dirty="0"/>
              <a:t>a = [1, 2, 3]</a:t>
            </a:r>
          </a:p>
          <a:p>
            <a:r>
              <a:rPr lang="de-DE" dirty="0"/>
              <a:t>an = </a:t>
            </a:r>
            <a:r>
              <a:rPr lang="de-DE" dirty="0" err="1"/>
              <a:t>numpy</a:t>
            </a:r>
            <a:r>
              <a:rPr lang="de-DE" dirty="0"/>
              <a:t>(a)</a:t>
            </a:r>
          </a:p>
          <a:p>
            <a:r>
              <a:rPr lang="de-DE" dirty="0" err="1"/>
              <a:t>print</a:t>
            </a:r>
            <a:r>
              <a:rPr lang="de-DE" dirty="0"/>
              <a:t>(a+1) # illegal in </a:t>
            </a:r>
            <a:r>
              <a:rPr lang="de-DE" dirty="0" err="1"/>
              <a:t>python</a:t>
            </a:r>
            <a:endParaRPr lang="de-DE" dirty="0"/>
          </a:p>
          <a:p>
            <a:r>
              <a:rPr lang="de-DE" dirty="0" err="1"/>
              <a:t>print</a:t>
            </a:r>
            <a:r>
              <a:rPr lang="de-DE" dirty="0"/>
              <a:t>(an + 1) # </a:t>
            </a:r>
            <a:r>
              <a:rPr lang="de-DE" dirty="0" err="1"/>
              <a:t>good</a:t>
            </a:r>
            <a:r>
              <a:rPr lang="de-DE" dirty="0"/>
              <a:t> in </a:t>
            </a:r>
            <a:r>
              <a:rPr lang="de-DE" dirty="0" err="1"/>
              <a:t>numpy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Numpy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Python</a:t>
            </a:r>
            <a:r>
              <a:rPr lang="en-US" dirty="0"/>
              <a:t>. </a:t>
            </a:r>
            <a:r>
              <a:rPr lang="en-US" dirty="0" err="1"/>
              <a:t>Numpy</a:t>
            </a:r>
            <a:r>
              <a:rPr lang="en-US" dirty="0"/>
              <a:t> API is used extensively in Pandas, </a:t>
            </a:r>
            <a:r>
              <a:rPr lang="en-US" dirty="0" err="1"/>
              <a:t>Scipy</a:t>
            </a:r>
            <a:r>
              <a:rPr lang="en-US" dirty="0"/>
              <a:t>, Matplotlib, scikit-learn, scikit-image and most other data science and scientific Python packages.</a:t>
            </a:r>
          </a:p>
          <a:p>
            <a:endParaRPr lang="en-US" dirty="0"/>
          </a:p>
          <a:p>
            <a:r>
              <a:rPr lang="en-US" dirty="0" err="1"/>
              <a:t>Accerated</a:t>
            </a:r>
            <a:r>
              <a:rPr lang="en-US" dirty="0"/>
              <a:t> by </a:t>
            </a:r>
          </a:p>
          <a:p>
            <a:pPr marL="342900" indent="-342900">
              <a:buAutoNum type="arabicPeriod"/>
            </a:pPr>
            <a:r>
              <a:rPr lang="en-US" dirty="0"/>
              <a:t>implementing operation in C.</a:t>
            </a:r>
          </a:p>
          <a:p>
            <a:pPr marL="342900" indent="-342900">
              <a:buAutoNum type="arabicPeriod"/>
            </a:pPr>
            <a:r>
              <a:rPr lang="en-US" dirty="0"/>
              <a:t>Contiguous block of memory.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4. GPU </a:t>
            </a:r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Numpy</a:t>
            </a:r>
            <a:endParaRPr lang="de-DE" dirty="0"/>
          </a:p>
        </p:txBody>
      </p:sp>
      <p:pic>
        <p:nvPicPr>
          <p:cNvPr id="5" name="Bildplatzhalter 11">
            <a:extLst>
              <a:ext uri="{FF2B5EF4-FFF2-40B4-BE49-F238E27FC236}">
                <a16:creationId xmlns:a16="http://schemas.microsoft.com/office/drawing/2014/main" id="{99BBC428-BC2A-B42E-BD69-2DC938F10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5113"/>
          <a:stretch/>
        </p:blipFill>
        <p:spPr>
          <a:xfrm>
            <a:off x="5602934" y="2204774"/>
            <a:ext cx="2198058" cy="2448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741B168A-29D0-6BC0-3BCE-76EDE0BEAC02}"/>
              </a:ext>
            </a:extLst>
          </p:cNvPr>
          <p:cNvSpPr txBox="1">
            <a:spLocks/>
          </p:cNvSpPr>
          <p:nvPr/>
        </p:nvSpPr>
        <p:spPr>
          <a:xfrm>
            <a:off x="4823428" y="4573190"/>
            <a:ext cx="4102299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NumPy: the absolute basics for beginners — NumPy v1.25 Manual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478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30D5DC38-4110-4C82-9D2B-FA71372C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B82D17-B5F8-4ABD-AED8-8E14D603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9D279C-BFDB-4F9A-9BC9-29CB3537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3" y="3042516"/>
            <a:ext cx="3714158" cy="1879297"/>
          </a:xfrm>
        </p:spPr>
        <p:txBody>
          <a:bodyPr/>
          <a:lstStyle/>
          <a:p>
            <a:r>
              <a:rPr lang="de-DE" dirty="0"/>
              <a:t>Ray Tracing</a:t>
            </a:r>
            <a:br>
              <a:rPr lang="de-DE" dirty="0"/>
            </a:br>
            <a:r>
              <a:rPr lang="de-DE" sz="3200" dirty="0"/>
              <a:t>Haopeng Wang</a:t>
            </a:r>
            <a:br>
              <a:rPr lang="de-DE" sz="3200" dirty="0"/>
            </a:br>
            <a:r>
              <a:rPr lang="de-DE" sz="3200" dirty="0"/>
              <a:t>Mohammad Hamza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14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de-DE" b="1" dirty="0"/>
              <a:t>Use </a:t>
            </a:r>
            <a:r>
              <a:rPr lang="de-DE" b="1" dirty="0" err="1"/>
              <a:t>Cupy</a:t>
            </a:r>
            <a:r>
              <a:rPr lang="de-DE" b="1" dirty="0"/>
              <a:t> </a:t>
            </a:r>
            <a:r>
              <a:rPr lang="de-DE" b="1" dirty="0" err="1"/>
              <a:t>instead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numpy</a:t>
            </a:r>
            <a:endParaRPr lang="de-DE" b="1" dirty="0"/>
          </a:p>
          <a:p>
            <a:r>
              <a:rPr lang="de-DE" dirty="0" err="1"/>
              <a:t>Cupy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GPU </a:t>
            </a:r>
            <a:r>
              <a:rPr lang="de-DE" dirty="0" err="1"/>
              <a:t>array</a:t>
            </a:r>
            <a:r>
              <a:rPr lang="de-DE" dirty="0"/>
              <a:t> backend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Numpy</a:t>
            </a:r>
            <a:r>
              <a:rPr lang="de-DE" dirty="0"/>
              <a:t> interface.</a:t>
            </a:r>
          </a:p>
          <a:p>
            <a:r>
              <a:rPr lang="de-DE" dirty="0"/>
              <a:t>In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, just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numpy.array</a:t>
            </a:r>
            <a:r>
              <a:rPr lang="de-DE" dirty="0"/>
              <a:t>()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cupy.array</a:t>
            </a:r>
            <a:r>
              <a:rPr lang="de-DE" dirty="0"/>
              <a:t>()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4. GPU </a:t>
            </a:r>
            <a:r>
              <a:rPr lang="de-DE" dirty="0" err="1"/>
              <a:t>Acceleration</a:t>
            </a:r>
            <a:endParaRPr lang="de-DE" dirty="0"/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-107" r="59991" b="107"/>
          <a:stretch/>
        </p:blipFill>
        <p:spPr>
          <a:xfrm>
            <a:off x="5483665" y="3967005"/>
            <a:ext cx="2261998" cy="2519678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Cupy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Numpy</a:t>
            </a:r>
            <a:endParaRPr lang="de-DE" dirty="0"/>
          </a:p>
        </p:txBody>
      </p:sp>
      <p:pic>
        <p:nvPicPr>
          <p:cNvPr id="5" name="Bildplatzhalter 11">
            <a:extLst>
              <a:ext uri="{FF2B5EF4-FFF2-40B4-BE49-F238E27FC236}">
                <a16:creationId xmlns:a16="http://schemas.microsoft.com/office/drawing/2014/main" id="{99BBC428-BC2A-B42E-BD69-2DC938F10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5113"/>
          <a:stretch/>
        </p:blipFill>
        <p:spPr>
          <a:xfrm>
            <a:off x="5483665" y="1631156"/>
            <a:ext cx="2198058" cy="2448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B98BA2C0-9E6C-FCB7-7560-4D656B3223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2" t="52258" r="20525" b="22906"/>
          <a:stretch/>
        </p:blipFill>
        <p:spPr>
          <a:xfrm>
            <a:off x="716398" y="3039371"/>
            <a:ext cx="3094768" cy="344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0944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r>
              <a:rPr lang="de-DE" b="1" dirty="0" err="1"/>
              <a:t>Numba</a:t>
            </a:r>
            <a:r>
              <a:rPr lang="de-DE" b="1" dirty="0"/>
              <a:t> </a:t>
            </a:r>
            <a:r>
              <a:rPr lang="de-DE" b="1" dirty="0" err="1"/>
              <a:t>translate</a:t>
            </a:r>
            <a:r>
              <a:rPr lang="de-DE" b="1" dirty="0"/>
              <a:t> Python </a:t>
            </a:r>
            <a:r>
              <a:rPr lang="de-DE" b="1" dirty="0" err="1"/>
              <a:t>into</a:t>
            </a:r>
            <a:r>
              <a:rPr lang="de-DE" b="1" dirty="0"/>
              <a:t> </a:t>
            </a:r>
            <a:r>
              <a:rPr lang="de-DE" b="1" dirty="0" err="1"/>
              <a:t>machine</a:t>
            </a:r>
            <a:r>
              <a:rPr lang="de-DE" b="1" dirty="0"/>
              <a:t> code</a:t>
            </a:r>
          </a:p>
          <a:p>
            <a:endParaRPr lang="de-DE" dirty="0"/>
          </a:p>
          <a:p>
            <a:r>
              <a:rPr lang="de-DE" dirty="0"/>
              <a:t>By </a:t>
            </a:r>
            <a:r>
              <a:rPr lang="de-DE" dirty="0" err="1"/>
              <a:t>using</a:t>
            </a:r>
            <a:r>
              <a:rPr lang="de-DE" dirty="0"/>
              <a:t> LLVM </a:t>
            </a:r>
            <a:r>
              <a:rPr lang="de-DE" dirty="0" err="1"/>
              <a:t>compiler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, Python original </a:t>
            </a:r>
            <a:r>
              <a:rPr lang="de-DE" dirty="0" err="1"/>
              <a:t>interpreter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2-100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Numpy</a:t>
            </a:r>
            <a:r>
              <a:rPr lang="de-DE" dirty="0"/>
              <a:t> on CPU.</a:t>
            </a:r>
          </a:p>
          <a:p>
            <a:endParaRPr lang="de-DE" dirty="0"/>
          </a:p>
          <a:p>
            <a:r>
              <a:rPr lang="de-DE" dirty="0" err="1"/>
              <a:t>Numba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Intel, AMD x86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ARM GPUs, NVIDIA GPUs, Windows/macOS/Linux.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4. GPU </a:t>
            </a:r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4.2 </a:t>
            </a:r>
            <a:r>
              <a:rPr lang="de-DE" dirty="0" err="1"/>
              <a:t>Numba</a:t>
            </a:r>
            <a:endParaRPr lang="de-DE" dirty="0"/>
          </a:p>
        </p:txBody>
      </p:sp>
      <p:pic>
        <p:nvPicPr>
          <p:cNvPr id="5" name="Bildplatzhalter 11">
            <a:extLst>
              <a:ext uri="{FF2B5EF4-FFF2-40B4-BE49-F238E27FC236}">
                <a16:creationId xmlns:a16="http://schemas.microsoft.com/office/drawing/2014/main" id="{99BBC428-BC2A-B42E-BD69-2DC938F10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4599" r="55552" b="14707"/>
          <a:stretch/>
        </p:blipFill>
        <p:spPr>
          <a:xfrm>
            <a:off x="4410309" y="2095966"/>
            <a:ext cx="4256168" cy="138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Bildplatzhalter 11">
            <a:extLst>
              <a:ext uri="{FF2B5EF4-FFF2-40B4-BE49-F238E27FC236}">
                <a16:creationId xmlns:a16="http://schemas.microsoft.com/office/drawing/2014/main" id="{D97D952C-0544-C917-CCAD-C463085F3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6" t="3287" r="5515" b="16019"/>
          <a:stretch/>
        </p:blipFill>
        <p:spPr>
          <a:xfrm>
            <a:off x="4410309" y="4124625"/>
            <a:ext cx="4256168" cy="1386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64415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454" y="5663670"/>
            <a:ext cx="8187168" cy="1062541"/>
          </a:xfrm>
        </p:spPr>
        <p:txBody>
          <a:bodyPr>
            <a:normAutofit/>
          </a:bodyPr>
          <a:lstStyle/>
          <a:p>
            <a:r>
              <a:rPr lang="de-DE" dirty="0"/>
              <a:t>Thread per block = 32 * 16	#blocks = 64*64		Chunk = 2^20</a:t>
            </a:r>
          </a:p>
          <a:p>
            <a:r>
              <a:rPr lang="de-DE" dirty="0"/>
              <a:t>SM </a:t>
            </a:r>
            <a:r>
              <a:rPr lang="de-DE" dirty="0" err="1"/>
              <a:t>count</a:t>
            </a:r>
            <a:r>
              <a:rPr lang="de-DE" dirty="0"/>
              <a:t>: 30	CUDA </a:t>
            </a:r>
            <a:r>
              <a:rPr lang="de-DE" dirty="0" err="1"/>
              <a:t>cores</a:t>
            </a:r>
            <a:r>
              <a:rPr lang="de-DE" dirty="0"/>
              <a:t> per SM: 64 	RTX 2060		</a:t>
            </a:r>
          </a:p>
          <a:p>
            <a:pPr algn="r"/>
            <a:r>
              <a:rPr lang="de-DE" dirty="0"/>
              <a:t>Image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en-US" dirty="0">
                <a:hlinkClick r:id="rId2"/>
              </a:rPr>
              <a:t>CUDA Refresher: The CUDA Programming Model | NVIDIA Technical Blog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4. GPU </a:t>
            </a:r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4.2 </a:t>
            </a:r>
            <a:r>
              <a:rPr lang="de-DE" dirty="0" err="1"/>
              <a:t>Numba</a:t>
            </a:r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B98BA2C0-9E6C-FCB7-7560-4D656B322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" r="3490" b="-752"/>
          <a:stretch/>
        </p:blipFill>
        <p:spPr>
          <a:xfrm>
            <a:off x="1680599" y="1296830"/>
            <a:ext cx="5980262" cy="4366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569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454" y="5663670"/>
            <a:ext cx="8187168" cy="1062541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(#blocks) and block </a:t>
            </a:r>
            <a:r>
              <a:rPr lang="de-DE" dirty="0" err="1"/>
              <a:t>size</a:t>
            </a:r>
            <a:r>
              <a:rPr lang="de-DE" dirty="0"/>
              <a:t>(#threads)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good</a:t>
            </a:r>
            <a:r>
              <a:rPr lang="de-DE" dirty="0"/>
              <a:t>, CPU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busy</a:t>
            </a:r>
            <a:r>
              <a:rPr lang="de-DE" dirty="0"/>
              <a:t> on </a:t>
            </a:r>
            <a:r>
              <a:rPr lang="de-DE" dirty="0" err="1"/>
              <a:t>transfering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GPU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occupancy</a:t>
            </a:r>
            <a:endParaRPr lang="de-DE" dirty="0"/>
          </a:p>
          <a:p>
            <a:pPr algn="r"/>
            <a:r>
              <a:rPr lang="de-DE" dirty="0"/>
              <a:t>Image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en-US" dirty="0">
                <a:hlinkClick r:id="rId2"/>
              </a:rPr>
              <a:t>CUDA Refresher: The CUDA Programming Model | NVIDIA Technical Blog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4. GPU </a:t>
            </a:r>
            <a:r>
              <a:rPr lang="de-DE" dirty="0" err="1"/>
              <a:t>Acceleration</a:t>
            </a:r>
            <a:endParaRPr lang="de-DE" dirty="0"/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4.2 </a:t>
            </a:r>
            <a:r>
              <a:rPr lang="de-DE" dirty="0" err="1"/>
              <a:t>Numba</a:t>
            </a:r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B98BA2C0-9E6C-FCB7-7560-4D656B322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" r="3490" b="-752"/>
          <a:stretch/>
        </p:blipFill>
        <p:spPr>
          <a:xfrm>
            <a:off x="1680599" y="1296830"/>
            <a:ext cx="5980262" cy="4366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728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0A791BD4-AA8E-5D4D-96FA-24D4DDD5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0" b="18520"/>
          <a:stretch/>
        </p:blipFill>
        <p:spPr>
          <a:xfrm>
            <a:off x="459926" y="1869898"/>
            <a:ext cx="8363292" cy="3949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51B355-8D63-444B-909F-59B69CA4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21" y="2598003"/>
            <a:ext cx="8033056" cy="830997"/>
          </a:xfrm>
        </p:spPr>
        <p:txBody>
          <a:bodyPr/>
          <a:lstStyle/>
          <a:p>
            <a:r>
              <a:rPr lang="en-BH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Ray Tracing with sightpy Library – A Coding Journey</a:t>
            </a:r>
          </a:p>
        </p:txBody>
      </p:sp>
    </p:spTree>
    <p:extLst>
      <p:ext uri="{BB962C8B-B14F-4D97-AF65-F5344CB8AC3E}">
        <p14:creationId xmlns:p14="http://schemas.microsoft.com/office/powerpoint/2010/main" val="43263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0544-1097-4E48-9334-2BC809F9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H" dirty="0"/>
              <a:t>Following is the code flow: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C905EE-9212-844D-8325-3105688B007A}"/>
              </a:ext>
            </a:extLst>
          </p:cNvPr>
          <p:cNvSpPr/>
          <p:nvPr/>
        </p:nvSpPr>
        <p:spPr>
          <a:xfrm>
            <a:off x="2804896" y="2609646"/>
            <a:ext cx="1001540" cy="8193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H" sz="1400" dirty="0"/>
              <a:t>Import ‘sightpy’ library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CB7184-C23E-6948-92C2-D4AA17C3B911}"/>
              </a:ext>
            </a:extLst>
          </p:cNvPr>
          <p:cNvSpPr/>
          <p:nvPr/>
        </p:nvSpPr>
        <p:spPr>
          <a:xfrm>
            <a:off x="5198743" y="2609647"/>
            <a:ext cx="1001540" cy="8193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H" sz="1400" dirty="0"/>
              <a:t>Define the materials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561383-D448-3141-999F-88DEF9EB8313}"/>
              </a:ext>
            </a:extLst>
          </p:cNvPr>
          <p:cNvSpPr/>
          <p:nvPr/>
        </p:nvSpPr>
        <p:spPr>
          <a:xfrm>
            <a:off x="5198741" y="4084561"/>
            <a:ext cx="1001539" cy="8193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H" sz="1400" dirty="0"/>
              <a:t>Create a new scene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C64B48-47F9-954B-8963-5C9D5F1CDEA7}"/>
              </a:ext>
            </a:extLst>
          </p:cNvPr>
          <p:cNvSpPr/>
          <p:nvPr/>
        </p:nvSpPr>
        <p:spPr>
          <a:xfrm>
            <a:off x="2804896" y="4084561"/>
            <a:ext cx="1001540" cy="8193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H" sz="1400" dirty="0"/>
              <a:t>Render the scene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C4A94B-D890-AC4F-925D-93D798B923AC}"/>
              </a:ext>
            </a:extLst>
          </p:cNvPr>
          <p:cNvCxnSpPr>
            <a:cxnSpLocks/>
          </p:cNvCxnSpPr>
          <p:nvPr/>
        </p:nvCxnSpPr>
        <p:spPr>
          <a:xfrm>
            <a:off x="4327697" y="3064422"/>
            <a:ext cx="4886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B362DF-E4A8-D549-976A-65CF36F4A2C6}"/>
              </a:ext>
            </a:extLst>
          </p:cNvPr>
          <p:cNvCxnSpPr>
            <a:cxnSpLocks/>
          </p:cNvCxnSpPr>
          <p:nvPr/>
        </p:nvCxnSpPr>
        <p:spPr>
          <a:xfrm flipH="1">
            <a:off x="4327697" y="4539337"/>
            <a:ext cx="488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B07911-596E-6B4E-A2B9-7F2807C50300}"/>
              </a:ext>
            </a:extLst>
          </p:cNvPr>
          <p:cNvCxnSpPr>
            <a:cxnSpLocks/>
          </p:cNvCxnSpPr>
          <p:nvPr/>
        </p:nvCxnSpPr>
        <p:spPr>
          <a:xfrm>
            <a:off x="5730148" y="3588701"/>
            <a:ext cx="0" cy="37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0">
            <a:extLst>
              <a:ext uri="{FF2B5EF4-FFF2-40B4-BE49-F238E27FC236}">
                <a16:creationId xmlns:a16="http://schemas.microsoft.com/office/drawing/2014/main" id="{26561A45-6093-FB40-9BEE-DDFA6DB927B4}"/>
              </a:ext>
            </a:extLst>
          </p:cNvPr>
          <p:cNvSpPr txBox="1">
            <a:spLocks/>
          </p:cNvSpPr>
          <p:nvPr/>
        </p:nvSpPr>
        <p:spPr>
          <a:xfrm>
            <a:off x="388739" y="301186"/>
            <a:ext cx="513328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6A480AC-E3EE-174F-A9D3-62190BAB22CC}"/>
              </a:ext>
            </a:extLst>
          </p:cNvPr>
          <p:cNvSpPr txBox="1">
            <a:spLocks/>
          </p:cNvSpPr>
          <p:nvPr/>
        </p:nvSpPr>
        <p:spPr>
          <a:xfrm>
            <a:off x="312536" y="611950"/>
            <a:ext cx="5133289" cy="21858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5.1 Code Flow</a:t>
            </a:r>
          </a:p>
        </p:txBody>
      </p:sp>
    </p:spTree>
    <p:extLst>
      <p:ext uri="{BB962C8B-B14F-4D97-AF65-F5344CB8AC3E}">
        <p14:creationId xmlns:p14="http://schemas.microsoft.com/office/powerpoint/2010/main" val="235250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GB" b="0" i="0" u="none" strike="noStrike" dirty="0">
                <a:effectLst/>
              </a:rPr>
              <a:t> powerful Python tool.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Simplifies the implementation of ray tracing projects.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The collection of classes and functions.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H</a:t>
            </a:r>
            <a:r>
              <a:rPr lang="en-GB" b="0" i="0" u="none" strike="noStrike" dirty="0">
                <a:effectLst/>
              </a:rPr>
              <a:t>andles ray generation, intersection testing, and shading computations.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5.2 Features</a:t>
            </a:r>
          </a:p>
        </p:txBody>
      </p:sp>
    </p:spTree>
    <p:extLst>
      <p:ext uri="{BB962C8B-B14F-4D97-AF65-F5344CB8AC3E}">
        <p14:creationId xmlns:p14="http://schemas.microsoft.com/office/powerpoint/2010/main" val="64621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gold_metal</a:t>
            </a:r>
            <a:r>
              <a:rPr lang="en-GB" b="0" i="0" u="none" strike="noStrike" dirty="0">
                <a:effectLst/>
              </a:rPr>
              <a:t> and </a:t>
            </a:r>
            <a:r>
              <a:rPr lang="en-GB" dirty="0" err="1"/>
              <a:t>bluish_metal</a:t>
            </a:r>
            <a:r>
              <a:rPr lang="en-GB" dirty="0"/>
              <a:t>.</a:t>
            </a:r>
            <a:endParaRPr lang="en-GB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b="0" i="0" u="none" strike="noStrike" dirty="0">
                <a:effectLst/>
              </a:rPr>
              <a:t>ype "Glossy"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b="0" i="0" u="none" strike="noStrike" dirty="0">
                <a:effectLst/>
              </a:rPr>
              <a:t>hiny, reflective surfaces.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The </a:t>
            </a:r>
            <a:r>
              <a:rPr lang="en-GB" dirty="0"/>
              <a:t>floor</a:t>
            </a:r>
            <a:r>
              <a:rPr lang="en-GB" b="0" i="0" u="none" strike="noStrike" dirty="0">
                <a:effectLst/>
              </a:rPr>
              <a:t> material is also of type "Glossy" but uses an image texture ("</a:t>
            </a:r>
            <a:r>
              <a:rPr lang="en-GB" b="0" i="0" u="none" strike="noStrike" dirty="0" err="1">
                <a:effectLst/>
              </a:rPr>
              <a:t>checkered_floor.png</a:t>
            </a:r>
            <a:r>
              <a:rPr lang="en-GB" b="0" i="0" u="none" strike="noStrike" dirty="0">
                <a:effectLst/>
              </a:rPr>
              <a:t>").</a:t>
            </a:r>
            <a:br>
              <a:rPr lang="en-GB" dirty="0">
                <a:solidFill>
                  <a:srgbClr val="808080"/>
                </a:solidFill>
                <a:effectLst/>
              </a:rPr>
            </a:b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5.3 Materials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17F845-D07F-D040-AFFE-5BAA39020707}"/>
              </a:ext>
            </a:extLst>
          </p:cNvPr>
          <p:cNvSpPr/>
          <p:nvPr/>
        </p:nvSpPr>
        <p:spPr>
          <a:xfrm>
            <a:off x="509802" y="3226082"/>
            <a:ext cx="7962471" cy="275347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 err="1"/>
              <a:t>gold_metal</a:t>
            </a:r>
            <a:r>
              <a:rPr lang="en-GB" sz="1400" dirty="0"/>
              <a:t> = Glossy(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diff_color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 err="1"/>
              <a:t>rgb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897BB"/>
                </a:solidFill>
                <a:effectLst/>
              </a:rPr>
              <a:t>1.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.572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.184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n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0.15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3.58j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0.4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2.37j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1.54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1.91j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roughness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spec_coeff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0.2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diff_coeff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0.8</a:t>
            </a:r>
            <a:r>
              <a:rPr lang="en-GB" sz="1400" dirty="0"/>
              <a:t>) </a:t>
            </a:r>
            <a:r>
              <a:rPr lang="en-GB" sz="1400" dirty="0">
                <a:solidFill>
                  <a:srgbClr val="808080"/>
                </a:solidFill>
                <a:effectLst/>
              </a:rPr>
              <a:t># n = index of refraction</a:t>
            </a:r>
            <a:br>
              <a:rPr lang="en-GB" sz="1400" dirty="0">
                <a:solidFill>
                  <a:srgbClr val="808080"/>
                </a:solidFill>
                <a:effectLst/>
              </a:rPr>
            </a:br>
            <a:r>
              <a:rPr lang="en-GB" sz="1400" dirty="0" err="1"/>
              <a:t>bluish_metal</a:t>
            </a:r>
            <a:r>
              <a:rPr lang="en-GB" sz="1400" dirty="0"/>
              <a:t> = Glossy(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diff_color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 err="1"/>
              <a:t>rgb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897BB"/>
                </a:solidFill>
                <a:effectLst/>
              </a:rPr>
              <a:t>0.0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0.1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n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1.3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1.91j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1.3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1.91j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1.4</a:t>
            </a:r>
            <a:r>
              <a:rPr lang="en-GB" sz="1400" dirty="0"/>
              <a:t>+</a:t>
            </a:r>
            <a:r>
              <a:rPr lang="en-GB" sz="1400" dirty="0">
                <a:solidFill>
                  <a:srgbClr val="6897BB"/>
                </a:solidFill>
                <a:effectLst/>
              </a:rPr>
              <a:t>2.91j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roughness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0.2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r>
              <a:rPr lang="en-GB" sz="1400" dirty="0">
                <a:solidFill>
                  <a:srgbClr val="AA4926"/>
                </a:solidFill>
                <a:effectLst/>
              </a:rPr>
              <a:t>spec_coeff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diff_coeff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</a:t>
            </a:r>
            <a:r>
              <a:rPr lang="en-GB" sz="1400" dirty="0"/>
              <a:t>)</a:t>
            </a:r>
          </a:p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/>
              <a:t>floor =  Glossy(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diff_color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image(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 err="1">
                <a:solidFill>
                  <a:srgbClr val="6A8759"/>
                </a:solidFill>
                <a:effectLst/>
              </a:rPr>
              <a:t>checkered_floor.png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repeat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80.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  </a:t>
            </a:r>
            <a:br>
              <a:rPr lang="en-GB" sz="1400" dirty="0">
                <a:solidFill>
                  <a:srgbClr val="CC7832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               </a:t>
            </a:r>
            <a:r>
              <a:rPr lang="en-GB" sz="1400" dirty="0">
                <a:solidFill>
                  <a:srgbClr val="AA4926"/>
                </a:solidFill>
                <a:effectLst/>
              </a:rPr>
              <a:t>n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1.2</a:t>
            </a:r>
            <a:r>
              <a:rPr lang="en-GB" sz="1400" dirty="0"/>
              <a:t>+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1.2</a:t>
            </a:r>
            <a:r>
              <a:rPr lang="en-GB" sz="1400" dirty="0"/>
              <a:t>+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0.3j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1.1</a:t>
            </a:r>
            <a:r>
              <a:rPr lang="en-GB" sz="1400" dirty="0"/>
              <a:t>+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0.3j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roughness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0.2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spec_coeff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diff_coeff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0.9 </a:t>
            </a:r>
            <a:r>
              <a:rPr lang="en-GB" sz="1400" dirty="0"/>
              <a:t>)</a:t>
            </a:r>
            <a:br>
              <a:rPr lang="en-GB" sz="1400" dirty="0"/>
            </a:b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93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5.4 Scene Creation Pipeline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1935AF-435C-E34B-9BC8-31C7EC46EFC6}"/>
              </a:ext>
            </a:extLst>
          </p:cNvPr>
          <p:cNvSpPr/>
          <p:nvPr/>
        </p:nvSpPr>
        <p:spPr>
          <a:xfrm>
            <a:off x="661840" y="3080087"/>
            <a:ext cx="1001540" cy="8193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8680">
              <a:spcAft>
                <a:spcPts val="600"/>
              </a:spcAft>
            </a:pPr>
            <a:r>
              <a:rPr lang="en-BH" sz="1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Set up the camera</a:t>
            </a:r>
            <a:endParaRPr lang="en-BH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FAF1FC-8D57-8941-9F3B-E9050666B5FF}"/>
              </a:ext>
            </a:extLst>
          </p:cNvPr>
          <p:cNvSpPr/>
          <p:nvPr/>
        </p:nvSpPr>
        <p:spPr>
          <a:xfrm>
            <a:off x="2355318" y="3080087"/>
            <a:ext cx="1001541" cy="8193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8680">
              <a:spcAft>
                <a:spcPts val="600"/>
              </a:spcAft>
            </a:pPr>
            <a:r>
              <a:rPr lang="en-BH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light</a:t>
            </a:r>
            <a:endParaRPr lang="en-BH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EFAE8F-D3E6-554F-ABF6-262531FF9705}"/>
              </a:ext>
            </a:extLst>
          </p:cNvPr>
          <p:cNvSpPr/>
          <p:nvPr/>
        </p:nvSpPr>
        <p:spPr>
          <a:xfrm>
            <a:off x="5717233" y="3080087"/>
            <a:ext cx="1001541" cy="8193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8680">
              <a:spcAft>
                <a:spcPts val="600"/>
              </a:spcAft>
            </a:pPr>
            <a:r>
              <a:rPr lang="en-BH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plane</a:t>
            </a:r>
            <a:endParaRPr lang="en-BH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CC24D9-A222-674F-8064-74A424CEDFA1}"/>
              </a:ext>
            </a:extLst>
          </p:cNvPr>
          <p:cNvSpPr/>
          <p:nvPr/>
        </p:nvSpPr>
        <p:spPr>
          <a:xfrm>
            <a:off x="4044224" y="3080090"/>
            <a:ext cx="1001541" cy="8193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8680">
              <a:spcAft>
                <a:spcPts val="600"/>
              </a:spcAft>
            </a:pPr>
            <a:r>
              <a:rPr lang="en-BH" sz="1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 shapes</a:t>
            </a:r>
            <a:endParaRPr lang="en-BH" sz="14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0A0432-AA70-7B4B-AB47-A8791298173F}"/>
              </a:ext>
            </a:extLst>
          </p:cNvPr>
          <p:cNvSpPr/>
          <p:nvPr/>
        </p:nvSpPr>
        <p:spPr>
          <a:xfrm>
            <a:off x="7453553" y="3080086"/>
            <a:ext cx="996656" cy="81935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8680">
              <a:spcAft>
                <a:spcPts val="600"/>
              </a:spcAft>
            </a:pPr>
            <a:r>
              <a:rPr lang="en-BH" sz="14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 background image</a:t>
            </a:r>
            <a:endParaRPr lang="en-BH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303C95-B64B-684F-B748-B1139595A118}"/>
              </a:ext>
            </a:extLst>
          </p:cNvPr>
          <p:cNvCxnSpPr>
            <a:cxnSpLocks/>
          </p:cNvCxnSpPr>
          <p:nvPr/>
        </p:nvCxnSpPr>
        <p:spPr>
          <a:xfrm>
            <a:off x="1665185" y="3555506"/>
            <a:ext cx="622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ADE042-EBF2-534C-A3F4-0D2AAF993BF7}"/>
              </a:ext>
            </a:extLst>
          </p:cNvPr>
          <p:cNvCxnSpPr>
            <a:cxnSpLocks/>
          </p:cNvCxnSpPr>
          <p:nvPr/>
        </p:nvCxnSpPr>
        <p:spPr>
          <a:xfrm>
            <a:off x="3367133" y="3555830"/>
            <a:ext cx="622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A82304-16D9-9044-A68F-268162F75309}"/>
              </a:ext>
            </a:extLst>
          </p:cNvPr>
          <p:cNvCxnSpPr>
            <a:cxnSpLocks/>
          </p:cNvCxnSpPr>
          <p:nvPr/>
        </p:nvCxnSpPr>
        <p:spPr>
          <a:xfrm>
            <a:off x="5042997" y="3555830"/>
            <a:ext cx="622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C9BBBE-3874-9743-9311-7FC3924DCF9F}"/>
              </a:ext>
            </a:extLst>
          </p:cNvPr>
          <p:cNvCxnSpPr>
            <a:cxnSpLocks/>
          </p:cNvCxnSpPr>
          <p:nvPr/>
        </p:nvCxnSpPr>
        <p:spPr>
          <a:xfrm>
            <a:off x="6728961" y="3555506"/>
            <a:ext cx="622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60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A camera is added to the scene with the specified </a:t>
            </a:r>
            <a:r>
              <a:rPr lang="en-GB" dirty="0" err="1"/>
              <a:t>look_from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dirty="0" err="1"/>
              <a:t>look_at</a:t>
            </a:r>
            <a:r>
              <a:rPr lang="en-GB" b="0" i="0" u="none" strike="noStrike" dirty="0">
                <a:effectLst/>
              </a:rPr>
              <a:t> positions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The dimensions of the camera's image plane (400x300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5.5 Camera Setup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FF7CFF-B6D2-E040-B860-B9E6E31E7995}"/>
              </a:ext>
            </a:extLst>
          </p:cNvPr>
          <p:cNvSpPr/>
          <p:nvPr/>
        </p:nvSpPr>
        <p:spPr>
          <a:xfrm>
            <a:off x="509802" y="2627617"/>
            <a:ext cx="7962471" cy="193003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/>
              <a:t>angle = -</a:t>
            </a:r>
            <a:r>
              <a:rPr lang="en-GB" sz="1400" dirty="0" err="1"/>
              <a:t>np.pi</a:t>
            </a:r>
            <a:r>
              <a:rPr lang="en-GB" sz="1400" dirty="0"/>
              <a:t>/</a:t>
            </a:r>
            <a:r>
              <a:rPr lang="en-GB" sz="1400" dirty="0">
                <a:solidFill>
                  <a:srgbClr val="6897BB"/>
                </a:solidFill>
                <a:effectLst/>
              </a:rPr>
              <a:t>2 </a:t>
            </a:r>
            <a:r>
              <a:rPr lang="en-GB" sz="1400" dirty="0"/>
              <a:t>*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0.3</a:t>
            </a:r>
            <a:br>
              <a:rPr lang="en-GB" sz="1400" dirty="0">
                <a:solidFill>
                  <a:srgbClr val="6897BB"/>
                </a:solidFill>
                <a:effectLst/>
              </a:rPr>
            </a:br>
            <a:r>
              <a:rPr lang="en-GB" sz="1400" dirty="0" err="1"/>
              <a:t>Sc.add_Camera</a:t>
            </a:r>
            <a:r>
              <a:rPr lang="en-GB" sz="1400" dirty="0"/>
              <a:t>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look_from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2.5</a:t>
            </a:r>
            <a:r>
              <a:rPr lang="en-GB" sz="1400" dirty="0"/>
              <a:t>*</a:t>
            </a:r>
            <a:r>
              <a:rPr lang="en-GB" sz="1400" dirty="0" err="1"/>
              <a:t>np.sin</a:t>
            </a:r>
            <a:r>
              <a:rPr lang="en-GB" sz="1400" dirty="0"/>
              <a:t>(angle)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0.25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2.5</a:t>
            </a:r>
            <a:r>
              <a:rPr lang="en-GB" sz="1400" dirty="0"/>
              <a:t>*</a:t>
            </a:r>
            <a:r>
              <a:rPr lang="en-GB" sz="1400" dirty="0" err="1"/>
              <a:t>np.cos</a:t>
            </a:r>
            <a:r>
              <a:rPr lang="en-GB" sz="1400" dirty="0"/>
              <a:t>(angle)  -</a:t>
            </a:r>
            <a:r>
              <a:rPr lang="en-GB" sz="1400" dirty="0">
                <a:solidFill>
                  <a:srgbClr val="6897BB"/>
                </a:solidFill>
                <a:effectLst/>
              </a:rPr>
              <a:t>1.5 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br>
              <a:rPr lang="en-GB" sz="1400" dirty="0">
                <a:solidFill>
                  <a:srgbClr val="CC7832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         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look_at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0.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0.25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3.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br>
              <a:rPr lang="en-GB" sz="1400" dirty="0">
                <a:solidFill>
                  <a:srgbClr val="CC7832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         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screen_width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400 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br>
              <a:rPr lang="en-GB" sz="1400" dirty="0">
                <a:solidFill>
                  <a:srgbClr val="CC7832"/>
                </a:solidFill>
                <a:effectLst/>
              </a:rPr>
            </a:br>
            <a:r>
              <a:rPr lang="en-GB" sz="1400" dirty="0">
                <a:solidFill>
                  <a:srgbClr val="CC7832"/>
                </a:solidFill>
                <a:effectLst/>
              </a:rPr>
              <a:t>         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screen_height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300</a:t>
            </a:r>
            <a:r>
              <a:rPr lang="en-GB" sz="1400" dirty="0"/>
              <a:t>)</a:t>
            </a: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54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61FF96-B9E5-4254-9CE8-57D3447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FD88D9F-F6AB-4E5B-9545-2A46BFD9A848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813620-829B-43DD-8148-F1B1DDFB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4122D-5445-4E97-BFAC-150A7380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54" name="Bildplatzhalter 11">
            <a:extLst>
              <a:ext uri="{FF2B5EF4-FFF2-40B4-BE49-F238E27FC236}">
                <a16:creationId xmlns:a16="http://schemas.microsoft.com/office/drawing/2014/main" id="{74AE2546-F479-40AE-BCBD-04C32EC7D3E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r="5923"/>
          <a:stretch/>
        </p:blipFill>
        <p:spPr>
          <a:xfrm>
            <a:off x="4654747" y="1631156"/>
            <a:ext cx="4102299" cy="3951164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EB38967-9EA5-421D-B0D2-91019A16C6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/>
          <a:lstStyle/>
          <a:p>
            <a:r>
              <a:rPr lang="de-DE" dirty="0">
                <a:hlinkClick r:id="rId3"/>
              </a:rPr>
              <a:t>Image </a:t>
            </a:r>
            <a:r>
              <a:rPr lang="de-DE" dirty="0" err="1">
                <a:hlinkClick r:id="rId3"/>
              </a:rPr>
              <a:t>from</a:t>
            </a:r>
            <a:r>
              <a:rPr lang="de-DE" dirty="0">
                <a:hlinkClick r:id="rId3"/>
              </a:rPr>
              <a:t> J. Turner </a:t>
            </a:r>
            <a:r>
              <a:rPr lang="de-DE" dirty="0" err="1">
                <a:hlinkClick r:id="rId3"/>
              </a:rPr>
              <a:t>Whitted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BDE3D4-A25F-431A-B54B-DF8C54970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45" y="2354712"/>
            <a:ext cx="3779992" cy="218586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F444C4-D28B-43A2-8432-D04F66A8D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9" y="2354712"/>
            <a:ext cx="248466" cy="218586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C923A8-29FA-4914-8BD8-7E1D8EB139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45" y="4525377"/>
            <a:ext cx="3779992" cy="218586"/>
          </a:xfrm>
        </p:spPr>
        <p:txBody>
          <a:bodyPr/>
          <a:lstStyle/>
          <a:p>
            <a:r>
              <a:rPr lang="en-US" dirty="0" err="1"/>
              <a:t>sightpy</a:t>
            </a:r>
            <a:r>
              <a:rPr lang="en-US" dirty="0"/>
              <a:t> Library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00D8B-92A9-4F16-8293-B58F1C3658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739" y="4525377"/>
            <a:ext cx="248466" cy="218586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D67CD61-7458-4F49-95E8-7E93A048E6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1045" y="3078267"/>
            <a:ext cx="3779992" cy="218586"/>
          </a:xfrm>
        </p:spPr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0292C2F-C07C-441F-A863-B0BD4F49DB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739" y="3078267"/>
            <a:ext cx="248466" cy="218586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8C5FC7F-55BC-4D42-A882-1185209B29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1045" y="3801822"/>
            <a:ext cx="3779992" cy="218586"/>
          </a:xfrm>
        </p:spPr>
        <p:txBody>
          <a:bodyPr/>
          <a:lstStyle/>
          <a:p>
            <a:r>
              <a:rPr lang="de-DE" dirty="0"/>
              <a:t>GPU </a:t>
            </a:r>
            <a:r>
              <a:rPr lang="en-US" dirty="0"/>
              <a:t>accelerate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8AC7405-DCC8-43E4-AC75-96156E39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8739" y="3801822"/>
            <a:ext cx="248466" cy="218586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58D5940-6D78-458C-B18F-A8983189BB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1045" y="5248931"/>
            <a:ext cx="3779992" cy="218586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&amp; Summary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C51A52B-CC78-4BDF-93BB-A9478D0B28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8739" y="5248931"/>
            <a:ext cx="248466" cy="218586"/>
          </a:xfrm>
        </p:spPr>
        <p:txBody>
          <a:bodyPr/>
          <a:lstStyle/>
          <a:p>
            <a:r>
              <a:rPr lang="de-DE" dirty="0"/>
              <a:t>06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F1F983E-AE60-4B1D-8C00-A2E20F126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045" y="1631156"/>
            <a:ext cx="3779992" cy="218586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noProof="1"/>
              <a:t>is</a:t>
            </a:r>
            <a:r>
              <a:rPr lang="de-DE" dirty="0"/>
              <a:t>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en-US" dirty="0"/>
              <a:t>tracing</a:t>
            </a:r>
            <a:r>
              <a:rPr lang="de-DE" dirty="0"/>
              <a:t>?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5778253-8A36-4F92-9B05-0F370439E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9" y="1631156"/>
            <a:ext cx="248466" cy="218586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75" name="Bildplatzhalter 74">
            <a:extLst>
              <a:ext uri="{FF2B5EF4-FFF2-40B4-BE49-F238E27FC236}">
                <a16:creationId xmlns:a16="http://schemas.microsoft.com/office/drawing/2014/main" id="{9F70188E-5A4A-472C-9BB7-CDA5CD2C841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8ECE2EA-AD50-49E2-9FB8-E9C26255E9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C7BDE8EB-2A6D-44A8-9FB1-D69F0CB2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69267054-99D0-D060-A557-9F3F0E5788CE}"/>
              </a:ext>
            </a:extLst>
          </p:cNvPr>
          <p:cNvSpPr txBox="1">
            <a:spLocks/>
          </p:cNvSpPr>
          <p:nvPr/>
        </p:nvSpPr>
        <p:spPr>
          <a:xfrm>
            <a:off x="711045" y="5910970"/>
            <a:ext cx="3779992" cy="218586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Reference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23C7F9B7-37D3-6B36-0A49-90856301FE16}"/>
              </a:ext>
            </a:extLst>
          </p:cNvPr>
          <p:cNvSpPr txBox="1">
            <a:spLocks/>
          </p:cNvSpPr>
          <p:nvPr/>
        </p:nvSpPr>
        <p:spPr>
          <a:xfrm>
            <a:off x="388739" y="5910970"/>
            <a:ext cx="248466" cy="21858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1" kern="1200">
                <a:solidFill>
                  <a:srgbClr val="8C9FB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19671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A directional light source is added to the scene with direction and colour.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A directional light emits parallel rays of light, simulating sunlight.</a:t>
            </a:r>
            <a:endParaRPr lang="en-BH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5.6 Light Setup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FF7CFF-B6D2-E040-B860-B9E6E31E7995}"/>
              </a:ext>
            </a:extLst>
          </p:cNvPr>
          <p:cNvSpPr/>
          <p:nvPr/>
        </p:nvSpPr>
        <p:spPr>
          <a:xfrm>
            <a:off x="590764" y="3100302"/>
            <a:ext cx="7962471" cy="163132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 err="1"/>
              <a:t>Sc.add_DirectionalLight</a:t>
            </a:r>
            <a:r>
              <a:rPr lang="en-GB" sz="1400" dirty="0"/>
              <a:t>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Ldir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0.52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r>
              <a:rPr lang="en-GB" sz="1400" dirty="0">
                <a:solidFill>
                  <a:srgbClr val="6897BB"/>
                </a:solidFill>
                <a:effectLst/>
              </a:rPr>
              <a:t>0.45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0.5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color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 err="1"/>
              <a:t>rgb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897BB"/>
                </a:solidFill>
                <a:effectLst/>
              </a:rPr>
              <a:t>0.15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0.15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0.15</a:t>
            </a:r>
            <a:r>
              <a:rPr lang="en-GB" sz="1400" dirty="0"/>
              <a:t>))</a:t>
            </a:r>
            <a:br>
              <a:rPr lang="en-GB" sz="1400" dirty="0"/>
            </a:b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32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b="0" i="0" u="none" strike="noStrike" dirty="0">
                <a:effectLst/>
              </a:rPr>
              <a:t>wo spheres and a plane.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Each object is associated with a material, positions, sizes.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5.7 Objects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FF7CFF-B6D2-E040-B860-B9E6E31E7995}"/>
              </a:ext>
            </a:extLst>
          </p:cNvPr>
          <p:cNvSpPr/>
          <p:nvPr/>
        </p:nvSpPr>
        <p:spPr>
          <a:xfrm>
            <a:off x="590764" y="2946190"/>
            <a:ext cx="7962471" cy="26943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 err="1"/>
              <a:t>Sc.add</a:t>
            </a:r>
            <a:r>
              <a:rPr lang="en-GB" sz="1400" dirty="0"/>
              <a:t>(Sphere(</a:t>
            </a:r>
            <a:r>
              <a:rPr lang="en-GB" sz="1400" dirty="0">
                <a:solidFill>
                  <a:srgbClr val="AA4926"/>
                </a:solidFill>
                <a:effectLst/>
              </a:rPr>
              <a:t>material </a:t>
            </a:r>
            <a:r>
              <a:rPr lang="en-GB" sz="1400" dirty="0"/>
              <a:t>= </a:t>
            </a:r>
            <a:r>
              <a:rPr lang="en-GB" sz="1400" dirty="0" err="1"/>
              <a:t>gold_metal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center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vec3(-</a:t>
            </a:r>
            <a:r>
              <a:rPr lang="en-GB" sz="1400" dirty="0">
                <a:solidFill>
                  <a:srgbClr val="6897BB"/>
                </a:solidFill>
                <a:effectLst/>
              </a:rPr>
              <a:t>.75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.1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3.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r>
              <a:rPr lang="en-GB" sz="1400" dirty="0">
                <a:solidFill>
                  <a:srgbClr val="AA4926"/>
                </a:solidFill>
                <a:effectLst/>
              </a:rPr>
              <a:t>radius </a:t>
            </a:r>
            <a:r>
              <a:rPr lang="en-GB" sz="1400" dirty="0"/>
              <a:t>=  </a:t>
            </a:r>
            <a:r>
              <a:rPr lang="en-GB" sz="1400" dirty="0">
                <a:solidFill>
                  <a:srgbClr val="6897BB"/>
                </a:solidFill>
                <a:effectLst/>
              </a:rPr>
              <a:t>.6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max_ray_depth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3</a:t>
            </a:r>
            <a:r>
              <a:rPr lang="en-GB" sz="1400" dirty="0"/>
              <a:t>))</a:t>
            </a:r>
            <a:br>
              <a:rPr lang="en-GB" sz="1400" dirty="0"/>
            </a:br>
            <a:r>
              <a:rPr lang="en-GB" sz="1400" dirty="0" err="1"/>
              <a:t>Sc.add</a:t>
            </a:r>
            <a:r>
              <a:rPr lang="en-GB" sz="1400" dirty="0"/>
              <a:t>(Sphere(</a:t>
            </a:r>
            <a:r>
              <a:rPr lang="en-GB" sz="1400" dirty="0">
                <a:solidFill>
                  <a:srgbClr val="AA4926"/>
                </a:solidFill>
                <a:effectLst/>
              </a:rPr>
              <a:t>material </a:t>
            </a:r>
            <a:r>
              <a:rPr lang="en-GB" sz="1400" dirty="0"/>
              <a:t>= </a:t>
            </a:r>
            <a:r>
              <a:rPr lang="en-GB" sz="1400" dirty="0" err="1"/>
              <a:t>bluish_metal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center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1.25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.1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3.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radius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.6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max_ray_depth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3</a:t>
            </a:r>
            <a:r>
              <a:rPr lang="en-GB" sz="1400" dirty="0"/>
              <a:t>))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 err="1"/>
              <a:t>Sc.add</a:t>
            </a:r>
            <a:r>
              <a:rPr lang="en-GB" sz="1400" dirty="0"/>
              <a:t>(Plane(</a:t>
            </a:r>
            <a:r>
              <a:rPr lang="en-GB" sz="1400" dirty="0">
                <a:solidFill>
                  <a:srgbClr val="AA4926"/>
                </a:solidFill>
                <a:effectLst/>
              </a:rPr>
              <a:t>material </a:t>
            </a:r>
            <a:r>
              <a:rPr lang="en-GB" sz="1400" dirty="0"/>
              <a:t>= floor</a:t>
            </a:r>
            <a:r>
              <a:rPr lang="en-GB" sz="1400" dirty="0">
                <a:solidFill>
                  <a:srgbClr val="CC7832"/>
                </a:solidFill>
                <a:effectLst/>
              </a:rPr>
              <a:t>,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center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0.5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3.0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AA4926"/>
                </a:solidFill>
                <a:effectLst/>
              </a:rPr>
              <a:t>width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120.0</a:t>
            </a:r>
            <a:r>
              <a:rPr lang="en-GB" sz="1400" dirty="0">
                <a:solidFill>
                  <a:srgbClr val="CC7832"/>
                </a:solidFill>
                <a:effectLst/>
              </a:rPr>
              <a:t>,</a:t>
            </a:r>
            <a:r>
              <a:rPr lang="en-GB" sz="1400" dirty="0">
                <a:solidFill>
                  <a:srgbClr val="AA4926"/>
                </a:solidFill>
                <a:effectLst/>
              </a:rPr>
              <a:t>height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120.0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u_axis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1.0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v_axis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vec3(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>
                <a:solidFill>
                  <a:srgbClr val="6897BB"/>
                </a:solidFill>
                <a:effectLst/>
              </a:rPr>
              <a:t>0</a:t>
            </a:r>
            <a:r>
              <a:rPr lang="en-GB" sz="1400" dirty="0">
                <a:solidFill>
                  <a:srgbClr val="CC7832"/>
                </a:solidFill>
                <a:effectLst/>
              </a:rPr>
              <a:t>, </a:t>
            </a:r>
            <a:r>
              <a:rPr lang="en-GB" sz="1400" dirty="0"/>
              <a:t>-</a:t>
            </a:r>
            <a:r>
              <a:rPr lang="en-GB" sz="1400" dirty="0">
                <a:solidFill>
                  <a:srgbClr val="6897BB"/>
                </a:solidFill>
                <a:effectLst/>
              </a:rPr>
              <a:t>1.0</a:t>
            </a:r>
            <a:r>
              <a:rPr lang="en-GB" sz="1400" dirty="0"/>
              <a:t>)</a:t>
            </a:r>
            <a:r>
              <a:rPr lang="en-GB" sz="1400" dirty="0">
                <a:solidFill>
                  <a:srgbClr val="CC7832"/>
                </a:solidFill>
                <a:effectLst/>
              </a:rPr>
              <a:t>,  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max_ray_depth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3</a:t>
            </a:r>
            <a:r>
              <a:rPr lang="en-GB" sz="1400" dirty="0"/>
              <a:t>))</a:t>
            </a:r>
            <a:br>
              <a:rPr lang="en-GB" sz="1400" dirty="0"/>
            </a:b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7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("</a:t>
            </a:r>
            <a:r>
              <a:rPr lang="en-GB" b="0" i="0" u="none" strike="noStrike" dirty="0" err="1">
                <a:effectLst/>
              </a:rPr>
              <a:t>stormydays.png</a:t>
            </a:r>
            <a:r>
              <a:rPr lang="en-GB" b="0" i="0" u="none" strike="noStrike" dirty="0">
                <a:effectLst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GB" b="0" i="0" u="none" strike="noStrike" dirty="0">
                <a:effectLst/>
              </a:rPr>
              <a:t>rovides the environment for the ray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2" r="36422"/>
          <a:stretch/>
        </p:blipFill>
        <p:spPr>
          <a:xfrm>
            <a:off x="4654747" y="1631156"/>
            <a:ext cx="4102299" cy="4569619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/>
              <a:t>5.8 Background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4D0454-749A-5C46-91C8-DC818C1E6E27}"/>
              </a:ext>
            </a:extLst>
          </p:cNvPr>
          <p:cNvSpPr/>
          <p:nvPr/>
        </p:nvSpPr>
        <p:spPr>
          <a:xfrm>
            <a:off x="386954" y="3514026"/>
            <a:ext cx="3590818" cy="80387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400" dirty="0" err="1"/>
              <a:t>Sc.add_Background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 err="1">
                <a:solidFill>
                  <a:srgbClr val="6A8759"/>
                </a:solidFill>
                <a:effectLst/>
              </a:rPr>
              <a:t>stormydays.png</a:t>
            </a:r>
            <a:r>
              <a:rPr lang="en-GB" sz="1400" dirty="0">
                <a:solidFill>
                  <a:srgbClr val="6A8759"/>
                </a:solidFill>
                <a:effectLst/>
              </a:rPr>
              <a:t>"</a:t>
            </a:r>
            <a:r>
              <a:rPr lang="en-GB" sz="1400" dirty="0"/>
              <a:t>)</a:t>
            </a:r>
            <a:br>
              <a:rPr lang="en-GB" sz="1400" dirty="0"/>
            </a:b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34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r="16335"/>
          <a:stretch/>
        </p:blipFill>
        <p:spPr>
          <a:xfrm>
            <a:off x="388739" y="1631156"/>
            <a:ext cx="4102299" cy="4569619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FB36E46A-3E88-4C7B-9445-5E85827DFB89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4748" y="1631156"/>
            <a:ext cx="4102299" cy="45696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The </a:t>
            </a:r>
            <a:r>
              <a:rPr lang="en-GB" dirty="0"/>
              <a:t>render()</a:t>
            </a:r>
            <a:r>
              <a:rPr lang="en-GB" b="0" i="0" u="none" strike="noStrike" dirty="0">
                <a:effectLst/>
              </a:rPr>
              <a:t> method is called on the </a:t>
            </a:r>
            <a:r>
              <a:rPr lang="en-GB" dirty="0"/>
              <a:t>Scene</a:t>
            </a:r>
            <a:r>
              <a:rPr lang="en-GB" b="0" i="0" u="none" strike="noStrike" dirty="0">
                <a:effectLst/>
              </a:rPr>
              <a:t> object to generate the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The parameter </a:t>
            </a:r>
            <a:r>
              <a:rPr lang="en-GB" dirty="0" err="1"/>
              <a:t>samples_per_pixel</a:t>
            </a:r>
            <a:r>
              <a:rPr lang="en-GB" dirty="0"/>
              <a:t>=6</a:t>
            </a:r>
            <a:r>
              <a:rPr lang="en-GB" b="0" i="0" u="none" strike="noStrike" dirty="0">
                <a:effectLst/>
              </a:rPr>
              <a:t> controls the number of samples per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GB" b="0" i="0" u="none" strike="noStrike" dirty="0">
                <a:effectLst/>
              </a:rPr>
              <a:t>sed for antialiasing and improving image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u="none" strike="noStrike" dirty="0">
              <a:effectLst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DB389EA-02A7-42C2-B265-33DDE418A82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BC7B0-F2F4-8B44-894C-8667A2F9E56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5.9 Rendering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EF8119-924A-4642-BA62-6DFA9E167364}"/>
              </a:ext>
            </a:extLst>
          </p:cNvPr>
          <p:cNvSpPr/>
          <p:nvPr/>
        </p:nvSpPr>
        <p:spPr>
          <a:xfrm>
            <a:off x="4952186" y="3915965"/>
            <a:ext cx="3803075" cy="10792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defTabSz="685800">
              <a:lnSpc>
                <a:spcPct val="110000"/>
              </a:lnSpc>
              <a:spcAft>
                <a:spcPts val="800"/>
              </a:spcAft>
            </a:pPr>
            <a:r>
              <a:rPr lang="en-GB" sz="1400" dirty="0" err="1"/>
              <a:t>img</a:t>
            </a:r>
            <a:r>
              <a:rPr lang="en-GB" sz="1400" dirty="0"/>
              <a:t> = </a:t>
            </a:r>
            <a:r>
              <a:rPr lang="en-GB" sz="1400" dirty="0" err="1"/>
              <a:t>Sc.render</a:t>
            </a:r>
            <a:r>
              <a:rPr lang="en-GB" sz="1400" dirty="0"/>
              <a:t>(</a:t>
            </a:r>
            <a:r>
              <a:rPr lang="en-GB" sz="1400" dirty="0" err="1">
                <a:solidFill>
                  <a:srgbClr val="AA4926"/>
                </a:solidFill>
                <a:effectLst/>
              </a:rPr>
              <a:t>samples_per_pixel</a:t>
            </a:r>
            <a:r>
              <a:rPr lang="en-GB" sz="1400" dirty="0">
                <a:solidFill>
                  <a:srgbClr val="AA4926"/>
                </a:solidFill>
                <a:effectLst/>
              </a:rPr>
              <a:t> </a:t>
            </a:r>
            <a:r>
              <a:rPr lang="en-GB" sz="1400" dirty="0"/>
              <a:t>= </a:t>
            </a:r>
            <a:r>
              <a:rPr lang="en-GB" sz="1400" dirty="0">
                <a:solidFill>
                  <a:srgbClr val="6897BB"/>
                </a:solidFill>
                <a:effectLst/>
              </a:rPr>
              <a:t>6</a:t>
            </a:r>
            <a:r>
              <a:rPr lang="en-GB" sz="1400" dirty="0"/>
              <a:t>)</a:t>
            </a:r>
          </a:p>
          <a:p>
            <a:pPr marL="0" marR="0" indent="0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B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69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79E8F128-7668-4A6B-9593-A57A91EEFC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7E91306-35CC-491C-951D-90EF4FF977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8" y="3431381"/>
            <a:ext cx="3895585" cy="1510489"/>
          </a:xfrm>
          <a:noFill/>
        </p:spPr>
        <p:txBody>
          <a:bodyPr/>
          <a:lstStyle/>
          <a:p>
            <a:r>
              <a:rPr lang="de-DE" sz="3000" b="1" dirty="0" err="1">
                <a:solidFill>
                  <a:schemeClr val="bg1"/>
                </a:solidFill>
                <a:latin typeface="+mj-lt"/>
              </a:rPr>
              <a:t>Classes</a:t>
            </a:r>
            <a:r>
              <a:rPr lang="de-DE" sz="3000" b="1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sz="3000" b="1" dirty="0" err="1">
                <a:solidFill>
                  <a:schemeClr val="bg1"/>
                </a:solidFill>
                <a:latin typeface="+mj-lt"/>
              </a:rPr>
              <a:t>sightpy</a:t>
            </a:r>
            <a:r>
              <a:rPr lang="de-DE" sz="3000" b="1" dirty="0">
                <a:solidFill>
                  <a:schemeClr val="bg1"/>
                </a:solidFill>
                <a:latin typeface="+mj-lt"/>
              </a:rPr>
              <a:t> Library</a:t>
            </a:r>
          </a:p>
          <a:p>
            <a:r>
              <a:rPr lang="de-DE" sz="3000" dirty="0">
                <a:solidFill>
                  <a:schemeClr val="bg1"/>
                </a:solidFill>
                <a:latin typeface="+mj-lt"/>
              </a:rPr>
              <a:t>A Brief Explanation</a:t>
            </a:r>
          </a:p>
        </p:txBody>
      </p:sp>
    </p:spTree>
    <p:extLst>
      <p:ext uri="{BB962C8B-B14F-4D97-AF65-F5344CB8AC3E}">
        <p14:creationId xmlns:p14="http://schemas.microsoft.com/office/powerpoint/2010/main" val="1512076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0" indent="0">
              <a:buNone/>
            </a:pPr>
            <a:r>
              <a:rPr lang="en-GB" sz="1400" b="0" i="0" u="none" strike="noStrike" dirty="0">
                <a:effectLst/>
              </a:rPr>
              <a:t>Here's a brief explanation of the code for the Glossy class: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</a:rPr>
              <a:t>Class Definition</a:t>
            </a:r>
            <a:r>
              <a:rPr lang="en-GB" sz="1400" b="0" i="0" u="none" strike="noStrike" dirty="0">
                <a:effectLst/>
              </a:rPr>
              <a:t>: </a:t>
            </a:r>
            <a:r>
              <a:rPr lang="en-GB" sz="1400" dirty="0"/>
              <a:t>U</a:t>
            </a:r>
            <a:r>
              <a:rPr lang="en-GB" sz="1400" b="0" i="0" u="none" strike="noStrike" dirty="0">
                <a:effectLst/>
              </a:rPr>
              <a:t>sed to define materials for objects in the ray tracing scene.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</a:rPr>
              <a:t>Constructor</a:t>
            </a:r>
            <a:r>
              <a:rPr lang="en-GB" sz="1400" b="0" i="0" u="none" strike="noStrike" dirty="0">
                <a:effectLst/>
              </a:rPr>
              <a:t>: The __</a:t>
            </a:r>
            <a:r>
              <a:rPr lang="en-GB" sz="1400" b="0" i="0" u="none" strike="noStrike" dirty="0" err="1">
                <a:effectLst/>
              </a:rPr>
              <a:t>init</a:t>
            </a:r>
            <a:r>
              <a:rPr lang="en-GB" sz="1400" b="0" i="0" u="none" strike="noStrike" dirty="0">
                <a:effectLst/>
              </a:rPr>
              <a:t>__ method initializes the Glossy material with specific attributes like </a:t>
            </a:r>
            <a:r>
              <a:rPr lang="en-GB" sz="1400" b="0" i="0" u="none" strike="noStrike" dirty="0" err="1">
                <a:effectLst/>
              </a:rPr>
              <a:t>diff_color</a:t>
            </a:r>
            <a:r>
              <a:rPr lang="en-GB" sz="1400" b="0" i="0" u="none" strike="noStrike" dirty="0">
                <a:effectLst/>
              </a:rPr>
              <a:t>, roughness, </a:t>
            </a:r>
            <a:r>
              <a:rPr lang="en-GB" sz="1400" b="0" i="0" u="none" strike="noStrike" dirty="0" err="1">
                <a:effectLst/>
              </a:rPr>
              <a:t>spec_coeff</a:t>
            </a:r>
            <a:r>
              <a:rPr lang="en-GB" sz="1400" b="0" i="0" u="none" strike="noStrike" dirty="0">
                <a:effectLst/>
              </a:rPr>
              <a:t>, </a:t>
            </a:r>
            <a:r>
              <a:rPr lang="en-GB" sz="1400" b="0" i="0" u="none" strike="noStrike" dirty="0" err="1">
                <a:effectLst/>
              </a:rPr>
              <a:t>diff_coeff</a:t>
            </a:r>
            <a:r>
              <a:rPr lang="en-GB" sz="1400" b="0" i="0" u="none" strike="noStrike" dirty="0">
                <a:effectLst/>
              </a:rPr>
              <a:t>, and n (index of refraction).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 err="1">
                <a:effectLst/>
              </a:rPr>
              <a:t>Color</a:t>
            </a:r>
            <a:r>
              <a:rPr lang="en-GB" sz="1400" b="1" i="0" u="none" strike="noStrike" dirty="0">
                <a:effectLst/>
              </a:rPr>
              <a:t> Calculation</a:t>
            </a:r>
            <a:r>
              <a:rPr lang="en-GB" sz="1400" b="0" i="0" u="none" strike="noStrike" dirty="0">
                <a:effectLst/>
              </a:rPr>
              <a:t>: The </a:t>
            </a:r>
            <a:r>
              <a:rPr lang="en-GB" sz="1400" b="0" i="0" u="none" strike="noStrike" dirty="0" err="1">
                <a:effectLst/>
              </a:rPr>
              <a:t>get_color</a:t>
            </a:r>
            <a:r>
              <a:rPr lang="en-GB" sz="1400" b="0" i="0" u="none" strike="noStrike" dirty="0">
                <a:effectLst/>
              </a:rPr>
              <a:t> method calculates the </a:t>
            </a:r>
            <a:r>
              <a:rPr lang="en-GB" sz="1400" b="0" i="0" u="none" strike="noStrike" dirty="0" err="1">
                <a:effectLst/>
              </a:rPr>
              <a:t>color</a:t>
            </a:r>
            <a:r>
              <a:rPr lang="en-GB" sz="1400" b="0" i="0" u="none" strike="noStrike" dirty="0">
                <a:effectLst/>
              </a:rPr>
              <a:t> of the intersected object based on its material properties and the lighting conditions in the scene.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</a:rPr>
              <a:t>Diffuse Reflection</a:t>
            </a:r>
            <a:r>
              <a:rPr lang="en-GB" sz="1400" b="0" i="0" u="none" strike="noStrike" dirty="0">
                <a:effectLst/>
              </a:rPr>
              <a:t>: </a:t>
            </a:r>
            <a:r>
              <a:rPr lang="en-GB" sz="1400" dirty="0"/>
              <a:t>C</a:t>
            </a:r>
            <a:r>
              <a:rPr lang="en-GB" sz="1400" b="0" i="0" u="none" strike="noStrike" dirty="0">
                <a:effectLst/>
              </a:rPr>
              <a:t>alculates the amount of light reflected by the surface based on the angle between the surface normal and the light direction.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Shadow Handling</a:t>
            </a:r>
            <a:r>
              <a:rPr lang="en-GB" b="0" i="0" u="none" strike="noStrike" dirty="0">
                <a:effectLst/>
              </a:rPr>
              <a:t>: The code checks if the intersected point is in shadow </a:t>
            </a:r>
            <a:r>
              <a:rPr lang="en-GB" dirty="0"/>
              <a:t>or not.</a:t>
            </a:r>
            <a:endParaRPr lang="en-GB" b="0" i="0" u="none" strike="noStrike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Reflection Handling</a:t>
            </a:r>
            <a:r>
              <a:rPr lang="en-GB" b="0" i="0" u="none" strike="noStrike" dirty="0">
                <a:effectLst/>
              </a:rPr>
              <a:t>: The code handles reflections by tracing rays from the intersected point in the reflected direction and calculating the </a:t>
            </a:r>
            <a:r>
              <a:rPr lang="en-GB" b="0" i="0" u="none" strike="noStrike" dirty="0" err="1">
                <a:effectLst/>
              </a:rPr>
              <a:t>color</a:t>
            </a:r>
            <a:r>
              <a:rPr lang="en-GB" b="0" i="0" u="none" strike="noStrike" dirty="0">
                <a:effectLst/>
              </a:rPr>
              <a:t> contribution from the reflected ray.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Fresnel Factor</a:t>
            </a:r>
            <a:r>
              <a:rPr lang="en-GB" b="0" i="0" u="none" strike="noStrike" dirty="0">
                <a:effectLst/>
              </a:rPr>
              <a:t>: Controls the amount of light reflected and transmitted at the intersection point.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Surface Nudging</a:t>
            </a:r>
            <a:r>
              <a:rPr lang="en-GB" b="0" i="0" u="none" strike="noStrike" dirty="0">
                <a:effectLst/>
              </a:rPr>
              <a:t>: A small offset is added to the intersection point to avoid self-intersections when calculating reflections.</a:t>
            </a:r>
          </a:p>
          <a:p>
            <a:pPr marL="0" indent="0">
              <a:buNone/>
            </a:pPr>
            <a:endParaRPr lang="en-BH" dirty="0"/>
          </a:p>
          <a:p>
            <a:pPr>
              <a:buFont typeface="+mj-lt"/>
              <a:buAutoNum type="arabicPeriod"/>
            </a:pPr>
            <a:endParaRPr lang="en-GB" sz="1400" b="0" i="0" u="none" strike="noStrike" dirty="0">
              <a:effectLst/>
            </a:endParaRPr>
          </a:p>
          <a:p>
            <a:pPr marL="0" indent="0">
              <a:buNone/>
            </a:pPr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5.10 Glossy</a:t>
            </a:r>
          </a:p>
        </p:txBody>
      </p:sp>
    </p:spTree>
    <p:extLst>
      <p:ext uri="{BB962C8B-B14F-4D97-AF65-F5344CB8AC3E}">
        <p14:creationId xmlns:p14="http://schemas.microsoft.com/office/powerpoint/2010/main" val="268053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algn="l"/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epresents the virtual camera in the ray tracing scene.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Key aspects of the Camera class include: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Attributes: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b="0" i="0" u="none" strike="noStrike" dirty="0" err="1">
                <a:effectLst/>
              </a:rPr>
              <a:t>screen_width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screen_height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look_from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look_at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field_of_view</a:t>
            </a:r>
            <a:r>
              <a:rPr lang="en-GB" b="0" i="0" u="none" strike="noStrike" dirty="0">
                <a:effectLst/>
              </a:rPr>
              <a:t>, aperture, and </a:t>
            </a:r>
            <a:r>
              <a:rPr lang="en-GB" b="0" i="0" u="none" strike="noStrike" dirty="0" err="1">
                <a:effectLst/>
              </a:rPr>
              <a:t>focal_distance</a:t>
            </a:r>
            <a:r>
              <a:rPr lang="en-GB" b="0" i="0" u="none" strike="noStrike" dirty="0">
                <a:effectLst/>
              </a:rPr>
              <a:t>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Camera Reference Basis:</a:t>
            </a:r>
            <a:r>
              <a:rPr lang="en-GB" b="0" i="0" u="none" strike="noStrike" dirty="0">
                <a:effectLst/>
              </a:rPr>
              <a:t> The camera's reference basis in world coordinates is defined using the </a:t>
            </a:r>
            <a:r>
              <a:rPr lang="en-GB" b="0" i="0" u="none" strike="noStrike" dirty="0" err="1">
                <a:effectLst/>
              </a:rPr>
              <a:t>cameraFwd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cameraRight</a:t>
            </a:r>
            <a:r>
              <a:rPr lang="en-GB" b="0" i="0" u="none" strike="noStrike" dirty="0">
                <a:effectLst/>
              </a:rPr>
              <a:t>, and </a:t>
            </a:r>
            <a:r>
              <a:rPr lang="en-GB" b="0" i="0" u="none" strike="noStrike" dirty="0" err="1">
                <a:effectLst/>
              </a:rPr>
              <a:t>cameraUp</a:t>
            </a:r>
            <a:r>
              <a:rPr lang="en-GB" b="0" i="0" u="none" strike="noStrike" dirty="0">
                <a:effectLst/>
              </a:rPr>
              <a:t> vectors.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Pixel Coordinates: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asts rays from the camera to the scene.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get_ray</a:t>
            </a:r>
            <a:r>
              <a:rPr lang="en-GB" b="1" i="0" u="none" strike="noStrike" dirty="0">
                <a:effectLst/>
              </a:rPr>
              <a:t>:</a:t>
            </a:r>
            <a:r>
              <a:rPr lang="en-GB" b="0" i="0" u="none" strike="noStrike" dirty="0">
                <a:effectLst/>
              </a:rPr>
              <a:t> This method generates a ray from the camera's position and direction</a:t>
            </a:r>
            <a:r>
              <a:rPr lang="en-GB" dirty="0"/>
              <a:t>.</a:t>
            </a:r>
          </a:p>
          <a:p>
            <a:pPr lvl="1"/>
            <a:endParaRPr lang="en-GB" b="0" i="0" u="none" strike="noStrike" dirty="0">
              <a:effectLst/>
            </a:endParaRPr>
          </a:p>
          <a:p>
            <a:endParaRPr lang="en-BH" dirty="0"/>
          </a:p>
          <a:p>
            <a:endParaRPr lang="en-BH" dirty="0"/>
          </a:p>
          <a:p>
            <a:pPr lvl="1"/>
            <a:endParaRPr lang="en-GB" b="0" i="0" u="none" strike="noStrike" dirty="0">
              <a:effectLst/>
            </a:endParaRPr>
          </a:p>
          <a:p>
            <a:pPr marL="0" indent="0">
              <a:buNone/>
            </a:pPr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5.11 Camera</a:t>
            </a:r>
          </a:p>
        </p:txBody>
      </p:sp>
    </p:spTree>
    <p:extLst>
      <p:ext uri="{BB962C8B-B14F-4D97-AF65-F5344CB8AC3E}">
        <p14:creationId xmlns:p14="http://schemas.microsoft.com/office/powerpoint/2010/main" val="167634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r>
              <a:rPr lang="en-GB" sz="1400" b="0" i="0" u="none" strike="noStrike" dirty="0">
                <a:effectLst/>
              </a:rPr>
              <a:t>The </a:t>
            </a:r>
            <a:r>
              <a:rPr lang="en-GB" sz="1400" b="0" i="0" u="none" strike="noStrike" dirty="0" err="1">
                <a:effectLst/>
              </a:rPr>
              <a:t>lights.py</a:t>
            </a:r>
            <a:r>
              <a:rPr lang="en-GB" sz="1400" b="0" i="0" u="none" strike="noStrike" dirty="0">
                <a:effectLst/>
              </a:rPr>
              <a:t> file contains the Light class and its subclasses, </a:t>
            </a:r>
            <a:r>
              <a:rPr lang="en-GB" sz="1400" b="0" i="0" u="none" strike="noStrike" dirty="0" err="1">
                <a:effectLst/>
              </a:rPr>
              <a:t>PointLight</a:t>
            </a:r>
            <a:r>
              <a:rPr lang="en-GB" sz="1400" b="0" i="0" u="none" strike="noStrike" dirty="0">
                <a:effectLst/>
              </a:rPr>
              <a:t> and </a:t>
            </a:r>
            <a:r>
              <a:rPr lang="en-GB" sz="1400" b="0" i="0" u="none" strike="noStrike" dirty="0" err="1">
                <a:effectLst/>
              </a:rPr>
              <a:t>DirectionalLight</a:t>
            </a:r>
            <a:r>
              <a:rPr lang="en-GB" sz="1400" b="0" i="0" u="none" strike="noStrike" dirty="0">
                <a:effectLst/>
              </a:rPr>
              <a:t>, representing light sources in the ray tracing scene.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effectLst/>
              </a:rPr>
              <a:t>Light Class:</a:t>
            </a:r>
            <a:r>
              <a:rPr lang="en-GB" sz="1400" b="0" i="0" u="none" strike="noStrike" dirty="0">
                <a:effectLst/>
              </a:rPr>
              <a:t> The Light class is an abstract base class that defines common attributes and abstract methods for light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i="0" u="none" strike="noStrike" dirty="0" err="1">
                <a:effectLst/>
              </a:rPr>
              <a:t>PointLight</a:t>
            </a:r>
            <a:r>
              <a:rPr lang="en-GB" sz="1400" b="1" i="0" u="none" strike="noStrike" dirty="0">
                <a:effectLst/>
              </a:rPr>
              <a:t> Class:</a:t>
            </a:r>
            <a:r>
              <a:rPr lang="en-GB" sz="1400" b="0" i="0" u="none" strike="noStrike" dirty="0">
                <a:effectLst/>
              </a:rPr>
              <a:t> The </a:t>
            </a:r>
            <a:r>
              <a:rPr lang="en-GB" sz="1400" b="0" i="0" u="none" strike="noStrike" dirty="0" err="1">
                <a:effectLst/>
              </a:rPr>
              <a:t>PointLight</a:t>
            </a:r>
            <a:r>
              <a:rPr lang="en-GB" sz="1400" b="0" i="0" u="none" strike="noStrike" dirty="0">
                <a:effectLst/>
              </a:rPr>
              <a:t> subclass represents a point light source and implements methods like </a:t>
            </a:r>
            <a:r>
              <a:rPr lang="en-GB" sz="1400" b="0" i="0" u="none" strike="noStrike" dirty="0" err="1">
                <a:effectLst/>
              </a:rPr>
              <a:t>get_L</a:t>
            </a:r>
            <a:r>
              <a:rPr lang="en-GB" sz="1400" b="0" i="0" u="none" strike="noStrike" dirty="0">
                <a:effectLst/>
              </a:rPr>
              <a:t>, </a:t>
            </a:r>
            <a:r>
              <a:rPr lang="en-GB" sz="1400" b="0" i="0" u="none" strike="noStrike" dirty="0" err="1">
                <a:effectLst/>
              </a:rPr>
              <a:t>get_distance</a:t>
            </a:r>
            <a:r>
              <a:rPr lang="en-GB" sz="1400" b="0" i="0" u="none" strike="noStrike" dirty="0">
                <a:effectLst/>
              </a:rPr>
              <a:t>, and </a:t>
            </a:r>
            <a:r>
              <a:rPr lang="en-GB" sz="1400" b="0" i="0" u="none" strike="noStrike" dirty="0" err="1">
                <a:effectLst/>
              </a:rPr>
              <a:t>get_irradiance</a:t>
            </a:r>
            <a:r>
              <a:rPr lang="en-GB" sz="1400" b="0" i="0" u="none" strike="noStrike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DirectionalLight</a:t>
            </a:r>
            <a:r>
              <a:rPr lang="en-GB" b="1" i="0" u="none" strike="noStrike" dirty="0">
                <a:effectLst/>
              </a:rPr>
              <a:t> Class:</a:t>
            </a:r>
            <a:r>
              <a:rPr lang="en-GB" b="0" i="0" u="none" strike="noStrike" dirty="0">
                <a:effectLst/>
              </a:rPr>
              <a:t> The </a:t>
            </a:r>
            <a:r>
              <a:rPr lang="en-GB" b="0" i="0" u="none" strike="noStrike" dirty="0" err="1">
                <a:effectLst/>
              </a:rPr>
              <a:t>DirectionalLight</a:t>
            </a:r>
            <a:r>
              <a:rPr lang="en-GB" b="0" i="0" u="none" strike="noStrike" dirty="0">
                <a:effectLst/>
              </a:rPr>
              <a:t> subclass represents a directional light source, which emits light in a specific direction. It also implements methods like </a:t>
            </a:r>
            <a:r>
              <a:rPr lang="en-GB" b="0" i="0" u="none" strike="noStrike" dirty="0" err="1">
                <a:effectLst/>
              </a:rPr>
              <a:t>get_L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get_distance</a:t>
            </a:r>
            <a:r>
              <a:rPr lang="en-GB" b="0" i="0" u="none" strike="noStrike" dirty="0">
                <a:effectLst/>
              </a:rPr>
              <a:t>, and </a:t>
            </a:r>
            <a:r>
              <a:rPr lang="en-GB" b="0" i="0" u="none" strike="noStrike" dirty="0" err="1">
                <a:effectLst/>
              </a:rPr>
              <a:t>get_irradiance</a:t>
            </a:r>
            <a:r>
              <a:rPr lang="en-GB" b="0" i="0" u="none" strike="noStrike" dirty="0">
                <a:effectLst/>
              </a:rPr>
              <a:t>.</a:t>
            </a:r>
          </a:p>
          <a:p>
            <a:endParaRPr lang="en-BH" dirty="0"/>
          </a:p>
          <a:p>
            <a:pPr>
              <a:buFont typeface="+mj-lt"/>
              <a:buAutoNum type="arabicPeriod"/>
            </a:pPr>
            <a:endParaRPr lang="en-GB" sz="1400" b="0" i="0" u="none" strike="noStrike" dirty="0">
              <a:effectLst/>
            </a:endParaRPr>
          </a:p>
          <a:p>
            <a:endParaRPr lang="en-BH" sz="1400" dirty="0"/>
          </a:p>
          <a:p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5.12 Lights</a:t>
            </a:r>
          </a:p>
        </p:txBody>
      </p:sp>
    </p:spTree>
    <p:extLst>
      <p:ext uri="{BB962C8B-B14F-4D97-AF65-F5344CB8AC3E}">
        <p14:creationId xmlns:p14="http://schemas.microsoft.com/office/powerpoint/2010/main" val="2269132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epresents a sphere object in the ray tracing scene.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Constructor</a:t>
            </a:r>
            <a:r>
              <a:rPr lang="en-GB" b="0" i="0" u="none" strike="noStrike" dirty="0">
                <a:effectLst/>
              </a:rPr>
              <a:t>: The __</a:t>
            </a:r>
            <a:r>
              <a:rPr lang="en-GB" b="0" i="0" u="none" strike="noStrike" dirty="0" err="1">
                <a:effectLst/>
              </a:rPr>
              <a:t>init</a:t>
            </a:r>
            <a:r>
              <a:rPr lang="en-GB" b="0" i="0" u="none" strike="noStrike" dirty="0">
                <a:effectLst/>
              </a:rPr>
              <a:t>__ method initializes the Sphere object with attributes such as </a:t>
            </a:r>
            <a:r>
              <a:rPr lang="en-GB" b="0" i="0" u="none" strike="noStrike" dirty="0" err="1">
                <a:effectLst/>
              </a:rPr>
              <a:t>center</a:t>
            </a:r>
            <a:r>
              <a:rPr lang="en-GB" b="0" i="0" u="none" strike="noStrike" dirty="0">
                <a:effectLst/>
              </a:rPr>
              <a:t>, material, radius, </a:t>
            </a:r>
            <a:r>
              <a:rPr lang="en-GB" b="0" i="0" u="none" strike="noStrike" dirty="0" err="1">
                <a:effectLst/>
              </a:rPr>
              <a:t>max_ray_depth</a:t>
            </a:r>
            <a:r>
              <a:rPr lang="en-GB" b="0" i="0" u="none" strike="noStrike" dirty="0">
                <a:effectLst/>
              </a:rPr>
              <a:t>, and shadow.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Collider Initialization</a:t>
            </a:r>
            <a:r>
              <a:rPr lang="en-GB" b="0" i="0" u="none" strike="noStrike" dirty="0">
                <a:effectLst/>
              </a:rPr>
              <a:t>: </a:t>
            </a:r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reates a </a:t>
            </a:r>
            <a:r>
              <a:rPr lang="en-GB" b="0" i="0" u="none" strike="noStrike" dirty="0" err="1">
                <a:effectLst/>
              </a:rPr>
              <a:t>Sphere_Collider</a:t>
            </a:r>
            <a:r>
              <a:rPr lang="en-GB" b="0" i="0" u="none" strike="noStrike" dirty="0">
                <a:effectLst/>
              </a:rPr>
              <a:t> object and adds it to the </a:t>
            </a:r>
            <a:r>
              <a:rPr lang="en-GB" b="0" i="0" u="none" strike="noStrike" dirty="0" err="1">
                <a:effectLst/>
              </a:rPr>
              <a:t>collider_list</a:t>
            </a:r>
            <a:r>
              <a:rPr lang="en-GB" b="0" i="0" u="none" strike="noStrike" dirty="0">
                <a:effectLst/>
              </a:rPr>
              <a:t> for intersection testing.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UV Mapping</a:t>
            </a:r>
            <a:r>
              <a:rPr lang="en-GB" b="0" i="0" u="none" strike="noStrike" dirty="0">
                <a:effectLst/>
              </a:rPr>
              <a:t>: The method </a:t>
            </a:r>
            <a:r>
              <a:rPr lang="en-GB" b="0" i="0" u="none" strike="noStrike" dirty="0" err="1">
                <a:effectLst/>
              </a:rPr>
              <a:t>get_uv</a:t>
            </a:r>
            <a:r>
              <a:rPr lang="en-GB" b="0" i="0" u="none" strike="noStrike" dirty="0">
                <a:effectLst/>
              </a:rPr>
              <a:t> is used to get the texture coordinates (u, v) of the hit point on the sphere's surface. It calculates the phi and theta angles based on the hit point's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Sphere_Collider</a:t>
            </a:r>
            <a:r>
              <a:rPr lang="en-GB" b="1" i="0" u="none" strike="noStrike" dirty="0">
                <a:effectLst/>
              </a:rPr>
              <a:t> Class</a:t>
            </a:r>
            <a:r>
              <a:rPr lang="en-GB" b="0" i="0" u="none" strike="noStrike" dirty="0">
                <a:effectLst/>
              </a:rPr>
              <a:t>: </a:t>
            </a:r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epresents the collider for the sphere object.</a:t>
            </a:r>
            <a:endParaRPr lang="en-GB" b="1" i="0" u="none" strike="noStrike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Intersection Test</a:t>
            </a:r>
            <a:r>
              <a:rPr lang="en-GB" b="0" i="0" u="none" strike="noStrike" dirty="0">
                <a:effectLst/>
              </a:rPr>
              <a:t>: Tests the intersection between a ray (O, D) and the sphere collider. It calculates the discriminant and determines if the ray intersects with the sphere. If it intersects, it returns the hit distance h and the hit orientation.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Normal Calculation</a:t>
            </a:r>
            <a:r>
              <a:rPr lang="en-GB" b="0" i="0" u="none" strike="noStrike" dirty="0">
                <a:effectLst/>
              </a:rPr>
              <a:t>: Calculates the surface normal at the intersection point (hit point) on the sphere. It returns the normalized vector from the sphere's </a:t>
            </a:r>
            <a:r>
              <a:rPr lang="en-GB" b="0" i="0" u="none" strike="noStrike" dirty="0" err="1">
                <a:effectLst/>
              </a:rPr>
              <a:t>center</a:t>
            </a:r>
            <a:r>
              <a:rPr lang="en-GB" b="0" i="0" u="none" strike="noStrike" dirty="0">
                <a:effectLst/>
              </a:rPr>
              <a:t> to the hit point.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UV Calculation</a:t>
            </a:r>
            <a:r>
              <a:rPr lang="en-GB" b="0" i="0" u="none" strike="noStrike" dirty="0">
                <a:effectLst/>
              </a:rPr>
              <a:t>: Calculates the texture coordinates (u, v) for the hit point on the sphere's surface using phi and theta angles.</a:t>
            </a:r>
          </a:p>
          <a:p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5.13 Sphere</a:t>
            </a:r>
          </a:p>
        </p:txBody>
      </p:sp>
    </p:spTree>
    <p:extLst>
      <p:ext uri="{BB962C8B-B14F-4D97-AF65-F5344CB8AC3E}">
        <p14:creationId xmlns:p14="http://schemas.microsoft.com/office/powerpoint/2010/main" val="246912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epresents a plane object in the ray tracing scene.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Constructor</a:t>
            </a:r>
            <a:r>
              <a:rPr lang="en-GB" b="0" i="0" u="none" strike="noStrike" dirty="0">
                <a:effectLst/>
              </a:rPr>
              <a:t>: </a:t>
            </a:r>
            <a:r>
              <a:rPr lang="en-GB" dirty="0"/>
              <a:t>I</a:t>
            </a:r>
            <a:r>
              <a:rPr lang="en-GB" b="0" i="0" u="none" strike="noStrike" dirty="0">
                <a:effectLst/>
              </a:rPr>
              <a:t>nitializes the Plane object with attributes such as </a:t>
            </a:r>
            <a:r>
              <a:rPr lang="en-GB" b="0" i="0" u="none" strike="noStrike" dirty="0" err="1">
                <a:effectLst/>
              </a:rPr>
              <a:t>center</a:t>
            </a:r>
            <a:r>
              <a:rPr lang="en-GB" b="0" i="0" u="none" strike="noStrike" dirty="0">
                <a:effectLst/>
              </a:rPr>
              <a:t>, material, width, height, </a:t>
            </a:r>
            <a:r>
              <a:rPr lang="en-GB" b="0" i="0" u="none" strike="noStrike" dirty="0" err="1">
                <a:effectLst/>
              </a:rPr>
              <a:t>u_axis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v_axis</a:t>
            </a:r>
            <a:r>
              <a:rPr lang="en-GB" b="0" i="0" u="none" strike="noStrike" dirty="0">
                <a:effectLst/>
              </a:rPr>
              <a:t>, </a:t>
            </a:r>
            <a:r>
              <a:rPr lang="en-GB" b="0" i="0" u="none" strike="noStrike" dirty="0" err="1">
                <a:effectLst/>
              </a:rPr>
              <a:t>max_ray_depth</a:t>
            </a:r>
            <a:r>
              <a:rPr lang="en-GB" b="0" i="0" u="none" strike="noStrike" dirty="0">
                <a:effectLst/>
              </a:rPr>
              <a:t>, and shadow.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Collider Initialization</a:t>
            </a:r>
            <a:r>
              <a:rPr lang="en-GB" b="0" i="0" u="none" strike="noStrike" dirty="0">
                <a:effectLst/>
              </a:rPr>
              <a:t>: </a:t>
            </a:r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reates a </a:t>
            </a:r>
            <a:r>
              <a:rPr lang="en-GB" b="0" i="0" u="none" strike="noStrike" dirty="0" err="1">
                <a:effectLst/>
              </a:rPr>
              <a:t>Plane_Collider</a:t>
            </a:r>
            <a:r>
              <a:rPr lang="en-GB" b="0" i="0" u="none" strike="noStrike" dirty="0">
                <a:effectLst/>
              </a:rPr>
              <a:t> object and adds it to the </a:t>
            </a:r>
            <a:r>
              <a:rPr lang="en-GB" b="0" i="0" u="none" strike="noStrike" dirty="0" err="1">
                <a:effectLst/>
              </a:rPr>
              <a:t>collider_list</a:t>
            </a:r>
            <a:r>
              <a:rPr lang="en-GB" b="0" i="0" u="none" strike="noStrike" dirty="0">
                <a:effectLst/>
              </a:rPr>
              <a:t> for intersection testing.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UV Mapping</a:t>
            </a:r>
            <a:r>
              <a:rPr lang="en-GB" b="0" i="0" u="none" strike="noStrike" dirty="0">
                <a:effectLst/>
              </a:rPr>
              <a:t>: The method </a:t>
            </a:r>
            <a:r>
              <a:rPr lang="en-GB" b="0" i="0" u="none" strike="noStrike" dirty="0" err="1">
                <a:effectLst/>
              </a:rPr>
              <a:t>get_uv</a:t>
            </a:r>
            <a:r>
              <a:rPr lang="en-GB" b="0" i="0" u="none" strike="noStrike" dirty="0">
                <a:effectLst/>
              </a:rPr>
              <a:t> is used to get the texture coordinates (u, v) of the hit point on the plane's surface. It calculates the u and v coordinates based on the hit point's position and the u and v axes.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Plane_Collider</a:t>
            </a:r>
            <a:r>
              <a:rPr lang="en-GB" b="1" i="0" u="none" strike="noStrike" dirty="0">
                <a:effectLst/>
              </a:rPr>
              <a:t> Class</a:t>
            </a:r>
            <a:r>
              <a:rPr lang="en-GB" b="0" i="0" u="none" strike="noStrike" dirty="0">
                <a:effectLst/>
              </a:rPr>
              <a:t>: Represents the collider for the plane object.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Intersection Test</a:t>
            </a:r>
            <a:r>
              <a:rPr lang="en-GB" b="0" i="0" u="none" strike="noStrike" dirty="0">
                <a:effectLst/>
              </a:rPr>
              <a:t>: The intersect method tests the intersection between a ray (O, D) and the plane collider. It calculates the intersection point M and the distance dis from the ray origin to the intersection point. </a:t>
            </a:r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hecks if the intersection point is inside the plane's boundaries and whether the ray direction is upwards or downwards.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Rotation</a:t>
            </a:r>
            <a:r>
              <a:rPr lang="en-GB" b="0" i="0" u="none" strike="noStrike" dirty="0">
                <a:effectLst/>
              </a:rPr>
              <a:t>: The rotate method allows rotating the plane collider around a specified </a:t>
            </a:r>
            <a:r>
              <a:rPr lang="en-GB" b="0" i="0" u="none" strike="noStrike" dirty="0" err="1">
                <a:effectLst/>
              </a:rPr>
              <a:t>center</a:t>
            </a:r>
            <a:r>
              <a:rPr lang="en-GB" b="0" i="0" u="none" strike="noStrike" dirty="0">
                <a:effectLst/>
              </a:rPr>
              <a:t> point using a transformation matrix 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Normal Calculation</a:t>
            </a:r>
            <a:r>
              <a:rPr lang="en-GB" b="0" i="0" u="none" strike="noStrike" dirty="0">
                <a:effectLst/>
              </a:rPr>
              <a:t>: Returns the normal vector of the plane's surface, which is precalculated during initialization.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5.14 Plane</a:t>
            </a:r>
          </a:p>
        </p:txBody>
      </p:sp>
    </p:spTree>
    <p:extLst>
      <p:ext uri="{BB962C8B-B14F-4D97-AF65-F5344CB8AC3E}">
        <p14:creationId xmlns:p14="http://schemas.microsoft.com/office/powerpoint/2010/main" val="284321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>
            <a:normAutofit/>
          </a:bodyPr>
          <a:lstStyle/>
          <a:p>
            <a:r>
              <a:rPr lang="de-DE" b="1" dirty="0" err="1"/>
              <a:t>Rasterization</a:t>
            </a:r>
            <a:r>
              <a:rPr lang="de-DE" b="1" dirty="0"/>
              <a:t>(</a:t>
            </a:r>
            <a:r>
              <a:rPr lang="de-DE" b="1" dirty="0" err="1"/>
              <a:t>before</a:t>
            </a:r>
            <a:r>
              <a:rPr lang="de-DE" b="1" dirty="0"/>
              <a:t>):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b="1" dirty="0" err="1"/>
              <a:t>triangle</a:t>
            </a:r>
            <a:r>
              <a:rPr lang="de-DE" dirty="0"/>
              <a:t> t</a:t>
            </a:r>
          </a:p>
          <a:p>
            <a:r>
              <a:rPr lang="de-DE" dirty="0"/>
              <a:t>	find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t</a:t>
            </a:r>
          </a:p>
          <a:p>
            <a:r>
              <a:rPr lang="de-DE" dirty="0"/>
              <a:t>		</a:t>
            </a:r>
            <a:r>
              <a:rPr lang="de-DE" dirty="0" err="1"/>
              <a:t>shade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r>
              <a:rPr lang="de-DE" dirty="0"/>
              <a:t>Shade </a:t>
            </a:r>
            <a:r>
              <a:rPr lang="de-DE" dirty="0" err="1"/>
              <a:t>till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t.</a:t>
            </a:r>
          </a:p>
          <a:p>
            <a:endParaRPr lang="de-DE" b="1" dirty="0"/>
          </a:p>
          <a:p>
            <a:r>
              <a:rPr lang="de-DE" b="1" dirty="0"/>
              <a:t>Ray </a:t>
            </a:r>
            <a:r>
              <a:rPr lang="de-DE" b="1" dirty="0" err="1"/>
              <a:t>tracing</a:t>
            </a:r>
            <a:r>
              <a:rPr lang="de-DE" b="1" dirty="0"/>
              <a:t>: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b="1" dirty="0" err="1"/>
              <a:t>pixels</a:t>
            </a:r>
            <a:r>
              <a:rPr lang="de-DE" dirty="0"/>
              <a:t> p</a:t>
            </a:r>
          </a:p>
          <a:p>
            <a:r>
              <a:rPr lang="de-DE" dirty="0"/>
              <a:t>	cast a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p</a:t>
            </a:r>
          </a:p>
          <a:p>
            <a:r>
              <a:rPr lang="de-DE" dirty="0"/>
              <a:t>		</a:t>
            </a:r>
            <a:r>
              <a:rPr lang="de-DE" dirty="0" err="1"/>
              <a:t>shade</a:t>
            </a:r>
            <a:r>
              <a:rPr lang="de-DE" dirty="0"/>
              <a:t> p</a:t>
            </a:r>
          </a:p>
          <a:p>
            <a:r>
              <a:rPr lang="en-US" dirty="0"/>
              <a:t>The color is depends on what the Ray intersects with and reflected to.</a:t>
            </a:r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?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8656" r="3496"/>
          <a:stretch/>
        </p:blipFill>
        <p:spPr>
          <a:xfrm>
            <a:off x="4997515" y="1916477"/>
            <a:ext cx="2906160" cy="1948672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27300AA3-5284-72A4-DC07-C8545C934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b="-910"/>
          <a:stretch/>
        </p:blipFill>
        <p:spPr>
          <a:xfrm>
            <a:off x="4997515" y="3915965"/>
            <a:ext cx="2906160" cy="19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0CBA4E10-C64E-AE91-8B81-EF113190CF86}"/>
              </a:ext>
            </a:extLst>
          </p:cNvPr>
          <p:cNvSpPr txBox="1">
            <a:spLocks/>
          </p:cNvSpPr>
          <p:nvPr/>
        </p:nvSpPr>
        <p:spPr>
          <a:xfrm>
            <a:off x="4997515" y="5994110"/>
            <a:ext cx="4102299" cy="511084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hlinkClick r:id="rId5"/>
              </a:rPr>
              <a:t>Image </a:t>
            </a:r>
            <a:r>
              <a:rPr lang="de-DE" dirty="0" err="1">
                <a:hlinkClick r:id="rId5"/>
              </a:rPr>
              <a:t>from</a:t>
            </a:r>
            <a:r>
              <a:rPr lang="de-DE" dirty="0">
                <a:hlinkClick r:id="rId5"/>
              </a:rPr>
              <a:t> Computer Graphics </a:t>
            </a:r>
            <a:r>
              <a:rPr lang="de-DE" dirty="0" err="1">
                <a:hlinkClick r:id="rId5"/>
              </a:rPr>
              <a:t>slides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86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ontains functions for rendering images and implementing path tracing for the ray tracing project: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trace_ray</a:t>
            </a:r>
            <a:r>
              <a:rPr lang="en-GB" b="1" i="0" u="none" strike="noStrike" dirty="0">
                <a:effectLst/>
              </a:rPr>
              <a:t> Function: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alculates the intersection between a ray and objects in the scene and returns the position and normal of the hit.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trace_ray_material</a:t>
            </a:r>
            <a:r>
              <a:rPr lang="en-GB" b="1" i="0" u="none" strike="noStrike" dirty="0">
                <a:effectLst/>
              </a:rPr>
              <a:t> Function: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S</a:t>
            </a:r>
            <a:r>
              <a:rPr lang="en-GB" b="0" i="0" u="none" strike="noStrike" dirty="0">
                <a:effectLst/>
              </a:rPr>
              <a:t>imilar to </a:t>
            </a:r>
            <a:r>
              <a:rPr lang="en-GB" b="0" i="0" u="none" strike="noStrike" dirty="0" err="1">
                <a:effectLst/>
              </a:rPr>
              <a:t>trace_ray</a:t>
            </a:r>
            <a:r>
              <a:rPr lang="en-GB" b="0" i="0" u="none" strike="noStrike" dirty="0">
                <a:effectLst/>
              </a:rPr>
              <a:t> but also returns emission.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sample_sphere</a:t>
            </a:r>
            <a:r>
              <a:rPr lang="en-GB" b="1" i="0" u="none" strike="noStrike" dirty="0">
                <a:effectLst/>
              </a:rPr>
              <a:t> and </a:t>
            </a:r>
            <a:r>
              <a:rPr lang="en-GB" b="1" i="0" u="none" strike="noStrike" dirty="0" err="1">
                <a:effectLst/>
              </a:rPr>
              <a:t>sample_hemisphere</a:t>
            </a:r>
            <a:r>
              <a:rPr lang="en-GB" b="1" i="0" u="none" strike="noStrike" dirty="0">
                <a:effectLst/>
              </a:rPr>
              <a:t> Functions: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U</a:t>
            </a:r>
            <a:r>
              <a:rPr lang="en-GB" b="0" i="0" u="none" strike="noStrike" dirty="0">
                <a:effectLst/>
              </a:rPr>
              <a:t>sed for sampling points on a sphere and hemisphere, respectively, which are useful for path tracing.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to_image</a:t>
            </a:r>
            <a:r>
              <a:rPr lang="en-GB" b="1" i="0" u="none" strike="noStrike" dirty="0">
                <a:effectLst/>
              </a:rPr>
              <a:t> Function:</a:t>
            </a:r>
            <a:r>
              <a:rPr lang="en-GB" b="0" i="0" u="none" strike="noStrike" dirty="0">
                <a:effectLst/>
              </a:rPr>
              <a:t> Converts a </a:t>
            </a:r>
            <a:r>
              <a:rPr lang="en-GB" b="0" i="0" u="none" strike="noStrike" dirty="0" err="1">
                <a:effectLst/>
              </a:rPr>
              <a:t>numpy</a:t>
            </a:r>
            <a:r>
              <a:rPr lang="en-GB" b="0" i="0" u="none" strike="noStrike" dirty="0">
                <a:effectLst/>
              </a:rPr>
              <a:t> array or vec3 buffer to a PIL Image, allowing visualization of the rendered scene.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render_path_tracing</a:t>
            </a:r>
            <a:r>
              <a:rPr lang="en-GB" b="1" i="0" u="none" strike="noStrike" dirty="0">
                <a:effectLst/>
              </a:rPr>
              <a:t> and </a:t>
            </a:r>
            <a:r>
              <a:rPr lang="en-GB" b="1" i="0" u="none" strike="noStrike" dirty="0" err="1">
                <a:effectLst/>
              </a:rPr>
              <a:t>render_path_tracing_MIP_lambert</a:t>
            </a:r>
            <a:r>
              <a:rPr lang="en-GB" b="1" i="0" u="none" strike="noStrike" dirty="0">
                <a:effectLst/>
              </a:rPr>
              <a:t> Functions:</a:t>
            </a:r>
            <a:r>
              <a:rPr lang="en-GB" b="0" i="0" u="none" strike="noStrike" dirty="0">
                <a:effectLst/>
              </a:rPr>
              <a:t> These functions implement path tracing for the ray tracing scene, where samples are traced through the scene to compute the final image </a:t>
            </a:r>
            <a:r>
              <a:rPr lang="en-GB" b="0" i="0" u="none" strike="noStrike" dirty="0" err="1">
                <a:effectLst/>
              </a:rPr>
              <a:t>color</a:t>
            </a:r>
            <a:r>
              <a:rPr lang="en-GB" b="0" i="0" u="none" strike="noStrike" dirty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u="none" strike="noStrike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5.16 Render</a:t>
            </a:r>
          </a:p>
        </p:txBody>
      </p:sp>
    </p:spTree>
    <p:extLst>
      <p:ext uri="{BB962C8B-B14F-4D97-AF65-F5344CB8AC3E}">
        <p14:creationId xmlns:p14="http://schemas.microsoft.com/office/powerpoint/2010/main" val="757834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</a:t>
            </a:r>
            <a:r>
              <a:rPr lang="en-GB" b="0" i="0" u="none" strike="noStrike" dirty="0">
                <a:effectLst/>
              </a:rPr>
              <a:t>ontains the Ray and Hit classes, essential for ray-object intersection and tracing. Let's explore these classes: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Ray Class: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epresents a ray in the scene and includes attributes like origin, direction, depth, n (index of refraction), reflections, transmissions, and </a:t>
            </a:r>
            <a:r>
              <a:rPr lang="en-GB" b="0" i="0" u="none" strike="noStrike" dirty="0" err="1">
                <a:effectLst/>
              </a:rPr>
              <a:t>diffuse_reflections</a:t>
            </a:r>
            <a:r>
              <a:rPr lang="en-GB" b="0" i="0" u="none" strike="noStrike" dirty="0"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effectLst/>
              </a:rPr>
              <a:t>Hit Class: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dirty="0"/>
              <a:t>S</a:t>
            </a:r>
            <a:r>
              <a:rPr lang="en-GB" b="0" i="0" u="none" strike="noStrike" dirty="0">
                <a:effectLst/>
              </a:rPr>
              <a:t>tores information about the intersection between a ray and a surface, including distance, orientation, material, collider, and surface properties.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 err="1">
                <a:effectLst/>
              </a:rPr>
              <a:t>get_raycolor</a:t>
            </a:r>
            <a:r>
              <a:rPr lang="en-GB" b="1" i="0" u="none" strike="noStrike" dirty="0">
                <a:effectLst/>
              </a:rPr>
              <a:t> Function:</a:t>
            </a:r>
            <a:r>
              <a:rPr lang="en-GB" b="0" i="0" u="none" strike="noStrike" dirty="0">
                <a:effectLst/>
              </a:rPr>
              <a:t> Traces rays in the scene and computes the </a:t>
            </a:r>
            <a:r>
              <a:rPr lang="en-GB" b="0" i="0" u="none" strike="noStrike" dirty="0" err="1">
                <a:effectLst/>
              </a:rPr>
              <a:t>color</a:t>
            </a:r>
            <a:r>
              <a:rPr lang="en-GB" b="0" i="0" u="none" strike="noStrike" dirty="0">
                <a:effectLst/>
              </a:rPr>
              <a:t> contribution from each intersected object based on material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sightpy</a:t>
            </a:r>
            <a:r>
              <a:rPr lang="de-DE" dirty="0"/>
              <a:t>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5.17 Ray</a:t>
            </a:r>
          </a:p>
        </p:txBody>
      </p:sp>
    </p:spTree>
    <p:extLst>
      <p:ext uri="{BB962C8B-B14F-4D97-AF65-F5344CB8AC3E}">
        <p14:creationId xmlns:p14="http://schemas.microsoft.com/office/powerpoint/2010/main" val="3265434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79E8F128-7668-4A6B-9593-A57A91EEFC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5240"/>
            <a:ext cx="9144000" cy="682752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7E91306-35CC-491C-951D-90EF4FF977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813455"/>
            <a:ext cx="3895585" cy="1510489"/>
          </a:xfrm>
          <a:noFill/>
        </p:spPr>
        <p:txBody>
          <a:bodyPr/>
          <a:lstStyle/>
          <a:p>
            <a:r>
              <a:rPr lang="de-DE" sz="3000" b="1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sz="3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000" b="1" dirty="0" err="1">
                <a:solidFill>
                  <a:schemeClr val="bg1"/>
                </a:solidFill>
                <a:latin typeface="+mj-lt"/>
              </a:rPr>
              <a:t>Comparison</a:t>
            </a:r>
            <a:endParaRPr lang="de-DE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75F51-B61D-BD4E-8F25-8A6118EA7699}"/>
              </a:ext>
            </a:extLst>
          </p:cNvPr>
          <p:cNvSpPr txBox="1"/>
          <p:nvPr/>
        </p:nvSpPr>
        <p:spPr>
          <a:xfrm>
            <a:off x="0" y="6842760"/>
            <a:ext cx="9144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BH" sz="900">
                <a:hlinkClick r:id="rId3" tooltip="https://jpralves.net/post/2018/10/11/nvidia-introduces-rapids-open-source-gpu-acceleration-platform-for-large-scale-data-analytics-and-machine-learning.html"/>
              </a:rPr>
              <a:t>This Photo</a:t>
            </a:r>
            <a:r>
              <a:rPr lang="en-BH" sz="900"/>
              <a:t> by Unknown Author is licensed under </a:t>
            </a:r>
            <a:r>
              <a:rPr lang="en-BH" sz="900">
                <a:hlinkClick r:id="rId4" tooltip="https://creativecommons.org/licenses/by-nc-nd/3.0/"/>
              </a:rPr>
              <a:t>CC BY-NC-ND</a:t>
            </a:r>
            <a:endParaRPr lang="en-BH" sz="900"/>
          </a:p>
        </p:txBody>
      </p:sp>
    </p:spTree>
    <p:extLst>
      <p:ext uri="{BB962C8B-B14F-4D97-AF65-F5344CB8AC3E}">
        <p14:creationId xmlns:p14="http://schemas.microsoft.com/office/powerpoint/2010/main" val="2100942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>
            <a:normAutofit/>
          </a:bodyPr>
          <a:lstStyle/>
          <a:p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6 </a:t>
            </a:r>
            <a:r>
              <a:rPr lang="de-DE" dirty="0" err="1"/>
              <a:t>Comparison</a:t>
            </a:r>
            <a:r>
              <a:rPr lang="de-DE" dirty="0"/>
              <a:t> &amp;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BH" dirty="0"/>
              <a:t>6.1 Cupy vs Numpy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F704712-4798-D640-809B-9CFF4E619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516366"/>
              </p:ext>
            </p:extLst>
          </p:nvPr>
        </p:nvGraphicFramePr>
        <p:xfrm>
          <a:off x="1696067" y="1631156"/>
          <a:ext cx="5751866" cy="4643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6076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825877-AAC1-4436-8DDD-44124244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1A1FB86F-9820-40B2-BC37-07315653DE43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370259-355E-4A47-AF2A-9C1ACA61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C115B-0F59-460C-99CB-C50CB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D3319B6-5B03-4F17-A5C6-517014F3C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8368308" cy="4569619"/>
          </a:xfrm>
        </p:spPr>
        <p:txBody>
          <a:bodyPr>
            <a:normAutofit/>
          </a:bodyPr>
          <a:lstStyle/>
          <a:p>
            <a:endParaRPr lang="en-BH" sz="140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CB4749F3-0381-4496-AE01-04162DCF1C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E74877D3-A0A9-4F75-B4D7-C0277E1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err="1"/>
              <a:t>Contd</a:t>
            </a:r>
            <a:r>
              <a:rPr lang="de-DE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422319-18BC-8F4B-954B-850E3ECED7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BH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2646B65-801D-9142-9E40-DC6ED8A8A4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13627" y="1774093"/>
          <a:ext cx="6316746" cy="4287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6086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r"/>
            <a:r>
              <a:rPr lang="de-DE" sz="1400" dirty="0"/>
              <a:t>Data </a:t>
            </a:r>
            <a:r>
              <a:rPr lang="de-DE" sz="1400" dirty="0" err="1"/>
              <a:t>tested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Haopeng</a:t>
            </a:r>
          </a:p>
          <a:p>
            <a:pPr algn="r"/>
            <a:r>
              <a:rPr lang="de-DE" sz="1400" dirty="0"/>
              <a:t>Chart </a:t>
            </a:r>
            <a:r>
              <a:rPr lang="de-DE" sz="1400" dirty="0" err="1"/>
              <a:t>created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Haopeng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45</a:t>
            </a:fld>
            <a:endParaRPr lang="de-DE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CC880C1-20F2-0D4A-4359-13F585D59FBC}"/>
              </a:ext>
            </a:extLst>
          </p:cNvPr>
          <p:cNvGrpSpPr/>
          <p:nvPr/>
        </p:nvGrpSpPr>
        <p:grpSpPr>
          <a:xfrm>
            <a:off x="1167897" y="1480057"/>
            <a:ext cx="6808206" cy="4210214"/>
            <a:chOff x="1167897" y="1480057"/>
            <a:chExt cx="6808206" cy="421021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CA0A577-C0CD-4B15-839C-C5DECAD40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897" y="1480057"/>
              <a:ext cx="6808206" cy="421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47E32F-E858-E3BF-A131-D79BB9A9645F}"/>
                </a:ext>
              </a:extLst>
            </p:cNvPr>
            <p:cNvSpPr txBox="1"/>
            <p:nvPr/>
          </p:nvSpPr>
          <p:spPr>
            <a:xfrm>
              <a:off x="2118511" y="4679106"/>
              <a:ext cx="447238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0.002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28638B-BBBB-BD67-E80A-058783A83C9E}"/>
                </a:ext>
              </a:extLst>
            </p:cNvPr>
            <p:cNvSpPr txBox="1"/>
            <p:nvPr/>
          </p:nvSpPr>
          <p:spPr>
            <a:xfrm>
              <a:off x="2524100" y="3810999"/>
              <a:ext cx="347852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0.18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6D58E8E-B93D-7CF8-DD02-AF82DD3D2F18}"/>
                </a:ext>
              </a:extLst>
            </p:cNvPr>
            <p:cNvSpPr txBox="1"/>
            <p:nvPr/>
          </p:nvSpPr>
          <p:spPr>
            <a:xfrm>
              <a:off x="3038805" y="4029585"/>
              <a:ext cx="447238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0.015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9539CC7-F047-E972-004B-5CE819F052A2}"/>
                </a:ext>
              </a:extLst>
            </p:cNvPr>
            <p:cNvSpPr txBox="1"/>
            <p:nvPr/>
          </p:nvSpPr>
          <p:spPr>
            <a:xfrm>
              <a:off x="3390381" y="3520628"/>
              <a:ext cx="347852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1.73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D65D45-8E81-34E9-1644-137466A07521}"/>
                </a:ext>
              </a:extLst>
            </p:cNvPr>
            <p:cNvSpPr txBox="1"/>
            <p:nvPr/>
          </p:nvSpPr>
          <p:spPr>
            <a:xfrm>
              <a:off x="4054229" y="3810999"/>
              <a:ext cx="347852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0.14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95C43A3-CCFF-D2C2-1F31-09381A131E93}"/>
                </a:ext>
              </a:extLst>
            </p:cNvPr>
            <p:cNvSpPr txBox="1"/>
            <p:nvPr/>
          </p:nvSpPr>
          <p:spPr>
            <a:xfrm>
              <a:off x="4293773" y="3384166"/>
              <a:ext cx="447238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10.10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5798F9-635C-9F6A-FAE7-497508556D3C}"/>
                </a:ext>
              </a:extLst>
            </p:cNvPr>
            <p:cNvSpPr txBox="1"/>
            <p:nvPr/>
          </p:nvSpPr>
          <p:spPr>
            <a:xfrm>
              <a:off x="4983080" y="3592413"/>
              <a:ext cx="347852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1.36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639356-2990-A1D3-4A91-AD31C25F0CEC}"/>
                </a:ext>
              </a:extLst>
            </p:cNvPr>
            <p:cNvSpPr txBox="1"/>
            <p:nvPr/>
          </p:nvSpPr>
          <p:spPr>
            <a:xfrm>
              <a:off x="5201686" y="2898759"/>
              <a:ext cx="447238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78.69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8D15C93-8476-C641-36E2-DDDE6BB718D4}"/>
                </a:ext>
              </a:extLst>
            </p:cNvPr>
            <p:cNvSpPr txBox="1"/>
            <p:nvPr/>
          </p:nvSpPr>
          <p:spPr>
            <a:xfrm>
              <a:off x="5836779" y="3520628"/>
              <a:ext cx="347852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4.06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E883C7B-300F-1320-C740-0C17B6D663F0}"/>
                </a:ext>
              </a:extLst>
            </p:cNvPr>
            <p:cNvSpPr txBox="1"/>
            <p:nvPr/>
          </p:nvSpPr>
          <p:spPr>
            <a:xfrm>
              <a:off x="6054704" y="2509584"/>
              <a:ext cx="546625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133.08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EC56280-5098-AE05-AE71-AE4772862C53}"/>
                </a:ext>
              </a:extLst>
            </p:cNvPr>
            <p:cNvSpPr txBox="1"/>
            <p:nvPr/>
          </p:nvSpPr>
          <p:spPr>
            <a:xfrm>
              <a:off x="6740171" y="3429000"/>
              <a:ext cx="447238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10.50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DD661D1-E9C7-EE02-20AA-586DEBE59576}"/>
                </a:ext>
              </a:extLst>
            </p:cNvPr>
            <p:cNvSpPr txBox="1"/>
            <p:nvPr/>
          </p:nvSpPr>
          <p:spPr>
            <a:xfrm>
              <a:off x="7027164" y="2125593"/>
              <a:ext cx="546625" cy="2185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</a:rPr>
                <a:t>714.10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8A34EAD-381B-A89F-E529-24244F82B2A0}"/>
              </a:ext>
            </a:extLst>
          </p:cNvPr>
          <p:cNvSpPr txBox="1"/>
          <p:nvPr/>
        </p:nvSpPr>
        <p:spPr>
          <a:xfrm>
            <a:off x="1503384" y="5471685"/>
            <a:ext cx="1982659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>
                <a:solidFill>
                  <a:prstClr val="black"/>
                </a:solidFill>
                <a:latin typeface="Arial"/>
              </a:rPr>
              <a:t>Time consume of </a:t>
            </a:r>
            <a:r>
              <a:rPr lang="en-US" sz="1400" dirty="0" err="1">
                <a:solidFill>
                  <a:prstClr val="black"/>
                </a:solidFill>
                <a:latin typeface="Arial"/>
              </a:rPr>
              <a:t>Numpy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8CBAC8-878F-1344-77FD-06EBAD741DA7}"/>
              </a:ext>
            </a:extLst>
          </p:cNvPr>
          <p:cNvSpPr txBox="1"/>
          <p:nvPr/>
        </p:nvSpPr>
        <p:spPr>
          <a:xfrm>
            <a:off x="1523098" y="5865369"/>
            <a:ext cx="1833579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>
                <a:solidFill>
                  <a:prstClr val="black"/>
                </a:solidFill>
                <a:latin typeface="Arial"/>
              </a:rPr>
              <a:t>Time consume of </a:t>
            </a:r>
            <a:r>
              <a:rPr lang="en-US" sz="1400" dirty="0" err="1">
                <a:solidFill>
                  <a:prstClr val="black"/>
                </a:solidFill>
                <a:latin typeface="Arial"/>
              </a:rPr>
              <a:t>Cupy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97FB1AF-81F7-6E9A-C2EC-D41124889C59}"/>
              </a:ext>
            </a:extLst>
          </p:cNvPr>
          <p:cNvCxnSpPr>
            <a:cxnSpLocks/>
          </p:cNvCxnSpPr>
          <p:nvPr/>
        </p:nvCxnSpPr>
        <p:spPr>
          <a:xfrm>
            <a:off x="1329466" y="5747969"/>
            <a:ext cx="2408767" cy="31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873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sz="1400" dirty="0"/>
              <a:t>Implementation </a:t>
            </a:r>
            <a:r>
              <a:rPr lang="de-DE" sz="1400" dirty="0" err="1"/>
              <a:t>environment</a:t>
            </a:r>
            <a:r>
              <a:rPr lang="de-DE" sz="1400" dirty="0"/>
              <a:t>: </a:t>
            </a:r>
          </a:p>
          <a:p>
            <a:r>
              <a:rPr lang="de-DE" sz="1400" dirty="0"/>
              <a:t>GPU: RTX 2060 (6GB) 	CPU: i5-9400F	RAM: 32GB	</a:t>
            </a:r>
            <a:r>
              <a:rPr lang="en-US" sz="1400" dirty="0"/>
              <a:t>OS: Ubuntu 22.04.2 LTS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E7A3BC-ADF6-F34A-505F-28A84FAD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25" y="1934150"/>
            <a:ext cx="4834550" cy="29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9B91995-95A9-84F1-09D0-A3504179E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66116"/>
              </p:ext>
            </p:extLst>
          </p:nvPr>
        </p:nvGraphicFramePr>
        <p:xfrm>
          <a:off x="216720" y="2231679"/>
          <a:ext cx="3902605" cy="2394642"/>
        </p:xfrm>
        <a:graphic>
          <a:graphicData uri="http://schemas.openxmlformats.org/drawingml/2006/table">
            <a:tbl>
              <a:tblPr/>
              <a:tblGrid>
                <a:gridCol w="1431009">
                  <a:extLst>
                    <a:ext uri="{9D8B030D-6E8A-4147-A177-3AD203B41FA5}">
                      <a16:colId xmlns:a16="http://schemas.microsoft.com/office/drawing/2014/main" val="869687134"/>
                    </a:ext>
                  </a:extLst>
                </a:gridCol>
                <a:gridCol w="785806">
                  <a:extLst>
                    <a:ext uri="{9D8B030D-6E8A-4147-A177-3AD203B41FA5}">
                      <a16:colId xmlns:a16="http://schemas.microsoft.com/office/drawing/2014/main" val="1970819998"/>
                    </a:ext>
                  </a:extLst>
                </a:gridCol>
                <a:gridCol w="842895">
                  <a:extLst>
                    <a:ext uri="{9D8B030D-6E8A-4147-A177-3AD203B41FA5}">
                      <a16:colId xmlns:a16="http://schemas.microsoft.com/office/drawing/2014/main" val="183932646"/>
                    </a:ext>
                  </a:extLst>
                </a:gridCol>
                <a:gridCol w="842895">
                  <a:extLst>
                    <a:ext uri="{9D8B030D-6E8A-4147-A177-3AD203B41FA5}">
                      <a16:colId xmlns:a16="http://schemas.microsoft.com/office/drawing/2014/main" val="954705209"/>
                    </a:ext>
                  </a:extLst>
                </a:gridCol>
              </a:tblGrid>
              <a:tr h="5628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time(avg sec of 5 test)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numpy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cupy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speedup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478615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example1(1080P)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13.84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3.69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3.69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178294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example1(4K)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13.71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3.72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8.92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059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example2(1080P)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30.21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9.72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3.25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44592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example2(4K)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151.09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19.96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7.60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58396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example3(1080P)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14.64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2.09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6.78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482780"/>
                  </a:ext>
                </a:extLst>
              </a:tr>
              <a:tr h="3052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example3(4K)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53.78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unk.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unk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102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Comparison &amp; Summary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366" y="5105231"/>
            <a:ext cx="8368310" cy="1529436"/>
          </a:xfrm>
        </p:spPr>
        <p:txBody>
          <a:bodyPr/>
          <a:lstStyle/>
          <a:p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around</a:t>
            </a:r>
            <a:r>
              <a:rPr lang="de-DE" sz="1400" dirty="0"/>
              <a:t> 4 </a:t>
            </a:r>
            <a:r>
              <a:rPr lang="de-DE" sz="1400" dirty="0" err="1"/>
              <a:t>hours</a:t>
            </a:r>
            <a:r>
              <a:rPr lang="de-DE" sz="1400" dirty="0"/>
              <a:t> </a:t>
            </a:r>
            <a:r>
              <a:rPr lang="de-DE" sz="1400" dirty="0" err="1"/>
              <a:t>when</a:t>
            </a:r>
            <a:r>
              <a:rPr lang="de-DE" sz="1400" dirty="0"/>
              <a:t> on CPU.</a:t>
            </a:r>
          </a:p>
          <a:p>
            <a:r>
              <a:rPr lang="de-DE" sz="1400" dirty="0"/>
              <a:t>CUDA </a:t>
            </a:r>
            <a:r>
              <a:rPr lang="de-DE" sz="1400" dirty="0" err="1"/>
              <a:t>implementation</a:t>
            </a:r>
            <a:r>
              <a:rPr lang="de-DE" sz="1400" dirty="0"/>
              <a:t> </a:t>
            </a:r>
            <a:r>
              <a:rPr lang="de-DE" sz="1400" dirty="0" err="1"/>
              <a:t>takes</a:t>
            </a:r>
            <a:r>
              <a:rPr lang="de-DE" sz="1400" dirty="0"/>
              <a:t> </a:t>
            </a:r>
            <a:r>
              <a:rPr lang="de-DE" sz="1400" dirty="0" err="1"/>
              <a:t>less</a:t>
            </a:r>
            <a:r>
              <a:rPr lang="de-DE" sz="1400" dirty="0"/>
              <a:t> </a:t>
            </a:r>
            <a:r>
              <a:rPr lang="de-DE" sz="1400" dirty="0" err="1"/>
              <a:t>than</a:t>
            </a:r>
            <a:r>
              <a:rPr lang="de-DE" sz="1400" dirty="0"/>
              <a:t> 1 </a:t>
            </a:r>
            <a:r>
              <a:rPr lang="de-DE" sz="1400" dirty="0" err="1"/>
              <a:t>minute</a:t>
            </a:r>
            <a:r>
              <a:rPr lang="de-DE" sz="1400" dirty="0"/>
              <a:t>.</a:t>
            </a:r>
          </a:p>
          <a:p>
            <a:r>
              <a:rPr lang="de-DE" sz="1400" dirty="0"/>
              <a:t>(</a:t>
            </a:r>
            <a:r>
              <a:rPr lang="de-DE" sz="1400" dirty="0" err="1"/>
              <a:t>resolution</a:t>
            </a:r>
            <a:r>
              <a:rPr lang="de-DE" sz="1400" dirty="0"/>
              <a:t>: 1200x675)</a:t>
            </a:r>
          </a:p>
          <a:p>
            <a:endParaRPr lang="de-DE" sz="1400" dirty="0"/>
          </a:p>
          <a:p>
            <a:r>
              <a:rPr lang="de-DE" sz="1400" dirty="0"/>
              <a:t>Implementation </a:t>
            </a:r>
            <a:r>
              <a:rPr lang="de-DE" sz="1400" dirty="0" err="1"/>
              <a:t>environment</a:t>
            </a:r>
            <a:r>
              <a:rPr lang="de-DE" sz="1400" dirty="0"/>
              <a:t>: </a:t>
            </a:r>
          </a:p>
          <a:p>
            <a:r>
              <a:rPr lang="de-DE" sz="1400" dirty="0"/>
              <a:t>GPU: RTX 2060 (6GB) 	CPU: i5-9400F	RAM: 32GB	</a:t>
            </a:r>
            <a:r>
              <a:rPr lang="en-US" sz="1400" dirty="0"/>
              <a:t>OS: Ubuntu 22.04.2 LTS</a:t>
            </a:r>
            <a:endParaRPr lang="de-DE" sz="140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6.2 </a:t>
            </a:r>
            <a:r>
              <a:rPr lang="de-DE" dirty="0" err="1"/>
              <a:t>Numba</a:t>
            </a:r>
            <a:endParaRPr lang="de-DE" dirty="0"/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6" b="-278"/>
          <a:stretch/>
        </p:blipFill>
        <p:spPr>
          <a:xfrm>
            <a:off x="1461136" y="1432221"/>
            <a:ext cx="6059804" cy="343778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92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</a:t>
            </a:r>
            <a:r>
              <a:rPr lang="de-DE" dirty="0" err="1"/>
              <a:t>Comparison</a:t>
            </a:r>
            <a:r>
              <a:rPr lang="de-DE" dirty="0"/>
              <a:t> &amp; Summary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6.3 Summary</a:t>
            </a:r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10483" r="28162"/>
          <a:stretch/>
        </p:blipFill>
        <p:spPr>
          <a:xfrm>
            <a:off x="4742993" y="1693463"/>
            <a:ext cx="3640516" cy="407827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938" y="1568795"/>
            <a:ext cx="3672496" cy="4721929"/>
          </a:xfrm>
        </p:spPr>
        <p:txBody>
          <a:bodyPr/>
          <a:lstStyle/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/>
              <a:t>Python is interpreted language and C is compiled language</a:t>
            </a:r>
          </a:p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/>
              <a:t>For better performance, need to go deeper to compiler and machine language</a:t>
            </a:r>
          </a:p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/>
              <a:t>Accelerate by using Bounding Volume Hierarchy</a:t>
            </a:r>
          </a:p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/>
              <a:t>Know more about how RTX cores works</a:t>
            </a:r>
          </a:p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/>
              <a:t>Adjust parameters for different </a:t>
            </a:r>
            <a:r>
              <a:rPr lang="en-US" sz="1600" b="1" dirty="0" err="1"/>
              <a:t>hardwares</a:t>
            </a:r>
            <a:endParaRPr lang="en-US" sz="1600" b="1" dirty="0"/>
          </a:p>
          <a:p>
            <a:pPr marL="228600" indent="-228600">
              <a:spcBef>
                <a:spcPts val="1800"/>
              </a:spcBef>
              <a:buAutoNum type="arabicPeriod"/>
            </a:pPr>
            <a:r>
              <a:rPr lang="en-US" sz="1600" b="1" dirty="0" err="1"/>
              <a:t>sightpy</a:t>
            </a:r>
            <a:r>
              <a:rPr lang="en-US" sz="1600" b="1" dirty="0"/>
              <a:t> library simplifies ray tracing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35104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66F13A55-7519-49D7-8B56-43A88452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Reference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760A67-6E06-4EC8-9635-6CD70B22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11EC1-D948-4DD4-ACD3-044CDBB9F2EF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2F367B-8D81-4F23-B285-08115723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8846C-787A-40AC-B786-9CBDDCC6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17CC3B4-4F69-4A56-8BD6-221BAE067B3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E7CDA16-E044-45CA-99E9-CBAF3D012E3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9" y="1526350"/>
            <a:ext cx="8368308" cy="385137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dirty="0"/>
              <a:t>Computer Graphics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 Professor </a:t>
            </a:r>
            <a:r>
              <a:rPr lang="de-DE" dirty="0" err="1"/>
              <a:t>Stamminger</a:t>
            </a:r>
            <a:r>
              <a:rPr lang="de-DE" dirty="0"/>
              <a:t> and Dr. Grosso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2"/>
              </a:rPr>
              <a:t>sightPy – github.com 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Python-ray-tracing-with-cuda-example</a:t>
            </a:r>
            <a:r>
              <a:rPr lang="en-US" dirty="0"/>
              <a:t> – </a:t>
            </a:r>
            <a:r>
              <a:rPr lang="en-US" dirty="0" err="1"/>
              <a:t>github.com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4"/>
              </a:rPr>
              <a:t>Numba documentation — Numba 0.52.0.dev0+274.g626b40e-py3.7-linux-x86_64.egg documentation (pydata.org)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pt-BR" dirty="0">
                <a:hlinkClick r:id="rId5"/>
              </a:rPr>
              <a:t>Contents — CUDA C Programming Guide (nvidia.com)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6"/>
              </a:rPr>
              <a:t>CuPy – NumPy &amp; SciPy for GPU — </a:t>
            </a:r>
            <a:r>
              <a:rPr lang="en-US" dirty="0" err="1">
                <a:hlinkClick r:id="rId6"/>
              </a:rPr>
              <a:t>CuPy</a:t>
            </a:r>
            <a:r>
              <a:rPr lang="en-US" dirty="0">
                <a:hlinkClick r:id="rId6"/>
              </a:rPr>
              <a:t> 12.1.0 documentation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7"/>
              </a:rPr>
              <a:t>NumPy: the absolute basics for beginners — NumPy v1.25 Manual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8"/>
              </a:rPr>
              <a:t>J Turner Whitted explains how he stumbled into global illumination – CGPress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>
                <a:hlinkClick r:id="rId9"/>
              </a:rPr>
              <a:t>Minecraft will get ray tracing for Nvidia RTX graphics cards - The Verge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67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F7018D-ECA0-46E5-962B-86EB4D700D3B}" type="datetime4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 Juli 2023</a:t>
            </a:fld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Technische Fakultät</a:t>
            </a:r>
            <a:endParaRPr kumimoji="0" lang="de-DE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49F9DF-37BD-4CD6-BF49-65BA579E1D7A}" type="slidenum">
              <a:rPr kumimoji="0" lang="de-DE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>
            <a:normAutofit/>
          </a:bodyPr>
          <a:lstStyle/>
          <a:p>
            <a:r>
              <a:rPr lang="de-DE" b="1" dirty="0" err="1"/>
              <a:t>Rasterization</a:t>
            </a:r>
            <a:r>
              <a:rPr lang="de-DE" b="1" dirty="0"/>
              <a:t>(</a:t>
            </a:r>
            <a:r>
              <a:rPr lang="de-DE" b="1" dirty="0" err="1"/>
              <a:t>before</a:t>
            </a:r>
            <a:r>
              <a:rPr lang="de-DE" b="1" dirty="0"/>
              <a:t>):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b="1" dirty="0" err="1"/>
              <a:t>triangle</a:t>
            </a:r>
            <a:r>
              <a:rPr lang="de-DE" dirty="0"/>
              <a:t> t</a:t>
            </a:r>
          </a:p>
          <a:p>
            <a:r>
              <a:rPr lang="de-DE" dirty="0"/>
              <a:t>	find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t</a:t>
            </a:r>
          </a:p>
          <a:p>
            <a:r>
              <a:rPr lang="de-DE" dirty="0"/>
              <a:t>		</a:t>
            </a:r>
            <a:r>
              <a:rPr lang="de-DE" dirty="0" err="1"/>
              <a:t>shade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r>
              <a:rPr lang="de-DE" dirty="0"/>
              <a:t>Shade </a:t>
            </a:r>
            <a:r>
              <a:rPr lang="de-DE" dirty="0" err="1"/>
              <a:t>till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t.</a:t>
            </a:r>
          </a:p>
          <a:p>
            <a:endParaRPr lang="de-DE" b="1" dirty="0"/>
          </a:p>
          <a:p>
            <a:r>
              <a:rPr lang="de-DE" b="1" dirty="0"/>
              <a:t>Ray </a:t>
            </a:r>
            <a:r>
              <a:rPr lang="de-DE" b="1" dirty="0" err="1"/>
              <a:t>tracing</a:t>
            </a:r>
            <a:r>
              <a:rPr lang="de-DE" b="1" dirty="0"/>
              <a:t>: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b="1" dirty="0" err="1"/>
              <a:t>pixels</a:t>
            </a:r>
            <a:r>
              <a:rPr lang="de-DE" dirty="0"/>
              <a:t> p</a:t>
            </a:r>
          </a:p>
          <a:p>
            <a:r>
              <a:rPr lang="de-DE" dirty="0"/>
              <a:t>	cast a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p</a:t>
            </a:r>
          </a:p>
          <a:p>
            <a:r>
              <a:rPr lang="de-DE" dirty="0"/>
              <a:t>		</a:t>
            </a:r>
            <a:r>
              <a:rPr lang="de-DE" dirty="0" err="1"/>
              <a:t>shade</a:t>
            </a:r>
            <a:r>
              <a:rPr lang="de-DE" dirty="0"/>
              <a:t> p</a:t>
            </a:r>
          </a:p>
          <a:p>
            <a:r>
              <a:rPr lang="en-US" dirty="0"/>
              <a:t>The color is depends on what the Ray intersects with and reflected to.</a:t>
            </a:r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?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5" t="50514" r="705" b="498"/>
          <a:stretch/>
        </p:blipFill>
        <p:spPr>
          <a:xfrm>
            <a:off x="4652962" y="1461713"/>
            <a:ext cx="4102299" cy="2270888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6" name="Bildplatzhalter 11">
            <a:extLst>
              <a:ext uri="{FF2B5EF4-FFF2-40B4-BE49-F238E27FC236}">
                <a16:creationId xmlns:a16="http://schemas.microsoft.com/office/drawing/2014/main" id="{FC7018DE-70E3-A94F-6DFE-D234AB691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" b="50300"/>
          <a:stretch/>
        </p:blipFill>
        <p:spPr>
          <a:xfrm>
            <a:off x="4652962" y="3819573"/>
            <a:ext cx="4102299" cy="22708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1821FA9-F233-DA52-94A7-508DA761AB24}"/>
              </a:ext>
            </a:extLst>
          </p:cNvPr>
          <p:cNvSpPr txBox="1">
            <a:spLocks/>
          </p:cNvSpPr>
          <p:nvPr/>
        </p:nvSpPr>
        <p:spPr>
          <a:xfrm>
            <a:off x="4814886" y="6090461"/>
            <a:ext cx="4102299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Minecraft will get ray tracing for Nvidia RTX graphics cards - The Verge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4559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30D5DC38-4110-4C82-9D2B-FA71372C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B82D17-B5F8-4ABD-AED8-8E14D603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9D279C-BFDB-4F9A-9BC9-29CB3537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23" y="3042516"/>
            <a:ext cx="3397469" cy="772969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58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D8CABE-12D7-4B8B-A2EC-CC3E26DB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54F7018D-ECA0-46E5-962B-86EB4D700D3B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7EB1E-42CB-4FE3-9443-BAF6A333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A05AA-C88F-4D8B-A2BF-308DF6A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27F1487-A680-4800-8AE2-5D99AF269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D73A0BB-9D79-4048-B509-D98C378A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2. Flow Chart</a:t>
            </a:r>
          </a:p>
        </p:txBody>
      </p:sp>
      <p:pic>
        <p:nvPicPr>
          <p:cNvPr id="16" name="Bildplatzhalter 11">
            <a:extLst>
              <a:ext uri="{FF2B5EF4-FFF2-40B4-BE49-F238E27FC236}">
                <a16:creationId xmlns:a16="http://schemas.microsoft.com/office/drawing/2014/main" id="{304636D8-0880-4F6B-89B6-7EDC70B874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r="40955" b="38980"/>
          <a:stretch/>
        </p:blipFill>
        <p:spPr>
          <a:xfrm>
            <a:off x="788920" y="1309753"/>
            <a:ext cx="7404236" cy="4891022"/>
          </a:xfrm>
        </p:spPr>
      </p:pic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FA067BC6-B31D-4BF7-A10A-7DD54B157DC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C441105-0F6A-4CEA-9F54-C89B1B6794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11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61FF96-B9E5-4254-9CE8-57D3447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FD88D9F-F6AB-4E5B-9545-2A46BFD9A848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813620-829B-43DD-8148-F1B1DDFB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4122D-5445-4E97-BFAC-150A7380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EB38967-9EA5-421D-B0D2-91019A16C6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BDE3D4-A25F-431A-B54B-DF8C54970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44" y="3194784"/>
            <a:ext cx="3779992" cy="218586"/>
          </a:xfrm>
        </p:spPr>
        <p:txBody>
          <a:bodyPr/>
          <a:lstStyle/>
          <a:p>
            <a:r>
              <a:rPr lang="en-US" dirty="0"/>
              <a:t>Intersection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F444C4-D28B-43A2-8432-D04F66A8D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8" y="3194784"/>
            <a:ext cx="248466" cy="218586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D67CD61-7458-4F49-95E8-7E93A048E6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1044" y="3918339"/>
            <a:ext cx="3779992" cy="218586"/>
          </a:xfrm>
        </p:spPr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Hitting</a:t>
            </a:r>
            <a:r>
              <a:rPr lang="de-DE" dirty="0"/>
              <a:t> Rays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0292C2F-C07C-441F-A863-B0BD4F49DB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738" y="3918339"/>
            <a:ext cx="248466" cy="218586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8C5FC7F-55BC-4D42-A882-1185209B29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1044" y="4641894"/>
            <a:ext cx="3779992" cy="218586"/>
          </a:xfrm>
        </p:spPr>
        <p:txBody>
          <a:bodyPr/>
          <a:lstStyle/>
          <a:p>
            <a:r>
              <a:rPr lang="en-US" dirty="0"/>
              <a:t>Hitting Rays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8AC7405-DCC8-43E4-AC75-96156E39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8738" y="4641894"/>
            <a:ext cx="248466" cy="218586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F1F983E-AE60-4B1D-8C00-A2E20F126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044" y="2471228"/>
            <a:ext cx="3779992" cy="218586"/>
          </a:xfrm>
        </p:spPr>
        <p:txBody>
          <a:bodyPr/>
          <a:lstStyle/>
          <a:p>
            <a:r>
              <a:rPr lang="en-US" dirty="0"/>
              <a:t>Generate Rays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5778253-8A36-4F92-9B05-0F370439E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8" y="2471228"/>
            <a:ext cx="248466" cy="218586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75" name="Bildplatzhalter 74">
            <a:extLst>
              <a:ext uri="{FF2B5EF4-FFF2-40B4-BE49-F238E27FC236}">
                <a16:creationId xmlns:a16="http://schemas.microsoft.com/office/drawing/2014/main" id="{9F70188E-5A4A-472C-9BB7-CDA5CD2C841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8ECE2EA-AD50-49E2-9FB8-E9C26255E9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C7BDE8EB-2A6D-44A8-9FB1-D69F0CB2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3. Project Details</a:t>
            </a:r>
          </a:p>
        </p:txBody>
      </p:sp>
      <p:pic>
        <p:nvPicPr>
          <p:cNvPr id="7" name="Bildplatzhalter 11">
            <a:extLst>
              <a:ext uri="{FF2B5EF4-FFF2-40B4-BE49-F238E27FC236}">
                <a16:creationId xmlns:a16="http://schemas.microsoft.com/office/drawing/2014/main" id="{0A65DE5C-78FB-F796-3863-B60370B6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5" r="46078" b="38980"/>
          <a:stretch/>
        </p:blipFill>
        <p:spPr>
          <a:xfrm>
            <a:off x="2785949" y="1460028"/>
            <a:ext cx="6114318" cy="4422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3824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Generate Rays</a:t>
            </a:r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r="-490"/>
          <a:stretch/>
        </p:blipFill>
        <p:spPr>
          <a:xfrm>
            <a:off x="533941" y="2247986"/>
            <a:ext cx="3527790" cy="298219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Focal length, focusing distance, working distance |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Borislav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Kostov - photography and design (wordpress.com)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Idealized binocular camera model in three-dimensional computer graphics... | Download Scientific Diagram (researchgate.net)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26CC98D-4561-4BD5-BEFB-9B8F5979BE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498CAB-7623-4AD1-9BDA-6908340C04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 Model</a:t>
            </a:r>
          </a:p>
        </p:txBody>
      </p:sp>
      <p:pic>
        <p:nvPicPr>
          <p:cNvPr id="10" name="Bildplatzhalter 11">
            <a:extLst>
              <a:ext uri="{FF2B5EF4-FFF2-40B4-BE49-F238E27FC236}">
                <a16:creationId xmlns:a16="http://schemas.microsoft.com/office/drawing/2014/main" id="{7EA4A31E-4333-4B94-A246-DC755913FAA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" b="-1854"/>
          <a:stretch/>
        </p:blipFill>
        <p:spPr>
          <a:xfrm>
            <a:off x="5086048" y="1853668"/>
            <a:ext cx="3293938" cy="3584252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F62210-DC50-4919-93FD-69172682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4DEA-D784-48C5-BCF6-5ADF019EB235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87255A-7F95-4935-89D8-262291F2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BBE3445-5829-4682-8A77-4B5B5A38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8E86D1FF-7B0E-90C1-3335-7888DD196964}"/>
              </a:ext>
            </a:extLst>
          </p:cNvPr>
          <p:cNvSpPr/>
          <p:nvPr/>
        </p:nvSpPr>
        <p:spPr>
          <a:xfrm>
            <a:off x="3932481" y="3645794"/>
            <a:ext cx="1149790" cy="580342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62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8BA7CC-28C1-49A7-91B6-F68C282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Generate Rays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B95F02-6447-40ED-8582-883A73E3B6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FEA58E8-85F1-4CAF-B574-573C0FE0E49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DD907B-64FE-4662-B7FF-C0462796A91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 Model</a:t>
            </a:r>
          </a:p>
        </p:txBody>
      </p:sp>
      <p:pic>
        <p:nvPicPr>
          <p:cNvPr id="9" name="Bildplatzhalter 11">
            <a:extLst>
              <a:ext uri="{FF2B5EF4-FFF2-40B4-BE49-F238E27FC236}">
                <a16:creationId xmlns:a16="http://schemas.microsoft.com/office/drawing/2014/main" id="{AD86819D-6C7A-4291-88D2-388CE944560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4984" r="19344" b="10117"/>
          <a:stretch/>
        </p:blipFill>
        <p:spPr>
          <a:xfrm>
            <a:off x="1048137" y="1356352"/>
            <a:ext cx="6885802" cy="458627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531B03-0E1B-445D-9969-ECF6216C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D2CA-1FA8-40A5-9C8B-40F8258AC220}" type="datetime4">
              <a:rPr lang="de-DE" smtClean="0"/>
              <a:t>20.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646645-8EC6-4FA4-9573-48A908AA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ABFB25-2B51-4D4F-B879-226DA1E8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" name="Bildplatzhalter 11">
            <a:extLst>
              <a:ext uri="{FF2B5EF4-FFF2-40B4-BE49-F238E27FC236}">
                <a16:creationId xmlns:a16="http://schemas.microsoft.com/office/drawing/2014/main" id="{75941B44-983F-B76C-D28A-3AB8D7F4F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7" t="67233" r="411"/>
          <a:stretch/>
        </p:blipFill>
        <p:spPr>
          <a:xfrm>
            <a:off x="6326574" y="1356352"/>
            <a:ext cx="2018920" cy="1253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12444844"/>
      </p:ext>
    </p:extLst>
  </p:cSld>
  <p:clrMapOvr>
    <a:masterClrMapping/>
  </p:clrMapOvr>
</p:sld>
</file>

<file path=ppt/theme/theme1.xml><?xml version="1.0" encoding="utf-8"?>
<a:theme xmlns:a="http://schemas.openxmlformats.org/drawingml/2006/main" name="FAU Erlangen-Nürnberg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A7FE3-81F7-4596-A188-3EE8D4188E1F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fb85ab14-7e8c-4c52-9b70-946b4c29b102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484bbf3a-33cc-4cbe-8ce2-0ccc6fd65326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DF4B6E-E8EF-4FAC-B27C-12A410065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3253</Words>
  <Application>Microsoft Macintosh PowerPoint</Application>
  <PresentationFormat>On-screen Show (4:3)</PresentationFormat>
  <Paragraphs>503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Symbol</vt:lpstr>
      <vt:lpstr>FAU Erlangen-Nürnberg</vt:lpstr>
      <vt:lpstr>Welcome</vt:lpstr>
      <vt:lpstr>Ray Tracing Haopeng Wang Mohammad Hamza</vt:lpstr>
      <vt:lpstr>Outline</vt:lpstr>
      <vt:lpstr>1. What is ray tracing?</vt:lpstr>
      <vt:lpstr>1. What is ray tracing?</vt:lpstr>
      <vt:lpstr>2. Flow Chart</vt:lpstr>
      <vt:lpstr>3. Project Details</vt:lpstr>
      <vt:lpstr>3.1 Generate Rays</vt:lpstr>
      <vt:lpstr>3.1 Generate Rays</vt:lpstr>
      <vt:lpstr>3.1 Generate Rays</vt:lpstr>
      <vt:lpstr>3.1 Generate Rays</vt:lpstr>
      <vt:lpstr>3.2 Intersect</vt:lpstr>
      <vt:lpstr>3.2 Intersect</vt:lpstr>
      <vt:lpstr>3.2 Intersect</vt:lpstr>
      <vt:lpstr>3.2 Intersect</vt:lpstr>
      <vt:lpstr>3.3 Non-Hitting Rays</vt:lpstr>
      <vt:lpstr>3.4 Hitting Rays</vt:lpstr>
      <vt:lpstr>3. Project Details </vt:lpstr>
      <vt:lpstr>4. GPU Acceleration</vt:lpstr>
      <vt:lpstr>4. GPU Acceleration</vt:lpstr>
      <vt:lpstr>4. GPU Acceleration</vt:lpstr>
      <vt:lpstr>4. GPU Acceleration</vt:lpstr>
      <vt:lpstr>4. GPU Acceleration</vt:lpstr>
      <vt:lpstr>Ray Tracing with sightpy Library – A Coding Journey</vt:lpstr>
      <vt:lpstr>PowerPoint Presentation</vt:lpstr>
      <vt:lpstr>5. sightpy Library</vt:lpstr>
      <vt:lpstr>5. sightpy Library</vt:lpstr>
      <vt:lpstr>5. sightpy Library</vt:lpstr>
      <vt:lpstr>5. sightpy Library</vt:lpstr>
      <vt:lpstr>5. sightpy Library</vt:lpstr>
      <vt:lpstr>5. sightpy Library</vt:lpstr>
      <vt:lpstr>5. sightpy Library</vt:lpstr>
      <vt:lpstr>5. sightpy Library</vt:lpstr>
      <vt:lpstr>PowerPoint Presentation</vt:lpstr>
      <vt:lpstr>5. sightpy Library</vt:lpstr>
      <vt:lpstr>5. sightpy Library</vt:lpstr>
      <vt:lpstr>5. sightpy Library</vt:lpstr>
      <vt:lpstr>5. sightpy Library</vt:lpstr>
      <vt:lpstr>5. sightpy Library</vt:lpstr>
      <vt:lpstr>5. sightpy Library</vt:lpstr>
      <vt:lpstr>5. sightpy Library</vt:lpstr>
      <vt:lpstr>PowerPoint Presentation</vt:lpstr>
      <vt:lpstr>6 Comparison &amp; Summary</vt:lpstr>
      <vt:lpstr>Contd.</vt:lpstr>
      <vt:lpstr>Contd.</vt:lpstr>
      <vt:lpstr>Contd.</vt:lpstr>
      <vt:lpstr>6 Comparison &amp; Summary</vt:lpstr>
      <vt:lpstr>6. Comparison &amp; Summary</vt:lpstr>
      <vt:lpstr>7. 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Hassan Muhammad</cp:lastModifiedBy>
  <cp:revision>182</cp:revision>
  <dcterms:created xsi:type="dcterms:W3CDTF">2021-11-18T07:49:57Z</dcterms:created>
  <dcterms:modified xsi:type="dcterms:W3CDTF">2023-07-20T19:05:13Z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